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4"/>
  </p:notesMasterIdLst>
  <p:sldIdLst>
    <p:sldId id="300" r:id="rId2"/>
    <p:sldId id="257" r:id="rId3"/>
    <p:sldId id="262" r:id="rId4"/>
    <p:sldId id="261" r:id="rId5"/>
    <p:sldId id="278" r:id="rId6"/>
    <p:sldId id="324" r:id="rId7"/>
    <p:sldId id="283" r:id="rId8"/>
    <p:sldId id="287" r:id="rId9"/>
    <p:sldId id="289" r:id="rId10"/>
    <p:sldId id="290" r:id="rId11"/>
    <p:sldId id="291" r:id="rId12"/>
    <p:sldId id="301" r:id="rId13"/>
    <p:sldId id="302" r:id="rId14"/>
    <p:sldId id="303" r:id="rId15"/>
    <p:sldId id="325" r:id="rId16"/>
    <p:sldId id="326" r:id="rId17"/>
    <p:sldId id="349" r:id="rId18"/>
    <p:sldId id="304" r:id="rId19"/>
    <p:sldId id="305" r:id="rId20"/>
    <p:sldId id="352" r:id="rId21"/>
    <p:sldId id="353" r:id="rId22"/>
    <p:sldId id="354" r:id="rId23"/>
    <p:sldId id="355" r:id="rId24"/>
    <p:sldId id="327" r:id="rId25"/>
    <p:sldId id="315" r:id="rId26"/>
    <p:sldId id="328" r:id="rId27"/>
    <p:sldId id="308" r:id="rId28"/>
    <p:sldId id="356" r:id="rId29"/>
    <p:sldId id="309" r:id="rId30"/>
    <p:sldId id="358" r:id="rId31"/>
    <p:sldId id="357" r:id="rId32"/>
    <p:sldId id="318" r:id="rId33"/>
    <p:sldId id="348" r:id="rId34"/>
    <p:sldId id="350" r:id="rId35"/>
    <p:sldId id="319" r:id="rId36"/>
    <p:sldId id="351" r:id="rId37"/>
    <p:sldId id="320" r:id="rId38"/>
    <p:sldId id="343" r:id="rId39"/>
    <p:sldId id="329" r:id="rId40"/>
    <p:sldId id="330" r:id="rId41"/>
    <p:sldId id="331" r:id="rId42"/>
    <p:sldId id="341" r:id="rId43"/>
    <p:sldId id="332" r:id="rId44"/>
    <p:sldId id="342" r:id="rId45"/>
    <p:sldId id="347" r:id="rId46"/>
    <p:sldId id="334" r:id="rId47"/>
    <p:sldId id="335" r:id="rId48"/>
    <p:sldId id="336" r:id="rId49"/>
    <p:sldId id="337" r:id="rId50"/>
    <p:sldId id="338" r:id="rId51"/>
    <p:sldId id="339" r:id="rId52"/>
    <p:sldId id="359" r:id="rId5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57FFF"/>
    <a:srgbClr val="66FFFF"/>
    <a:srgbClr val="F7E289"/>
    <a:srgbClr val="FF9E1D"/>
    <a:srgbClr val="D68B1C"/>
    <a:srgbClr val="D09622"/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8" d="100"/>
          <a:sy n="68" d="100"/>
        </p:scale>
        <p:origin x="-1446" y="-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152705" cy="1527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6997FD-2199-45E4-8F70-0506EE105D36}" type="datetimeFigureOut">
              <a:rPr lang="ru-RU" smtClean="0"/>
              <a:t>20.02.2025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C7CFB8-CF99-421C-9E13-2632B06214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82890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C7CFB8-CF99-421C-9E13-2632B0621437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40857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19295" y="985720"/>
            <a:ext cx="4428445" cy="122164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34130" y="2665475"/>
            <a:ext cx="6400800" cy="1068935"/>
          </a:xfrm>
        </p:spPr>
        <p:txBody>
          <a:bodyPr>
            <a:normAutofit/>
          </a:bodyPr>
          <a:lstStyle>
            <a:lvl1pPr marL="0" indent="0" algn="r">
              <a:buNone/>
              <a:defRPr sz="2600">
                <a:solidFill>
                  <a:srgbClr val="157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</a:t>
            </a:r>
          </a:p>
          <a:p>
            <a:r>
              <a:rPr lang="en-US" dirty="0" smtClean="0"/>
              <a:t>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875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2/20/2025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607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6657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6099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1425" y="680310"/>
            <a:ext cx="6566315" cy="61082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28720" y="1749245"/>
            <a:ext cx="6413610" cy="4581150"/>
          </a:xfrm>
        </p:spPr>
        <p:txBody>
          <a:bodyPr/>
          <a:lstStyle>
            <a:lvl1pPr>
              <a:defRPr sz="2800">
                <a:solidFill>
                  <a:schemeClr val="tx2">
                    <a:lumMod val="75000"/>
                  </a:schemeClr>
                </a:solidFill>
              </a:defRPr>
            </a:lvl1pPr>
            <a:lvl2pPr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>
              <a:defRPr>
                <a:solidFill>
                  <a:schemeClr val="tx2">
                    <a:lumMod val="75000"/>
                  </a:schemeClr>
                </a:solidFill>
              </a:defRPr>
            </a:lvl3pPr>
            <a:lvl4pPr>
              <a:defRPr>
                <a:solidFill>
                  <a:schemeClr val="tx2">
                    <a:lumMod val="75000"/>
                  </a:schemeClr>
                </a:solidFill>
              </a:defRPr>
            </a:lvl4pPr>
            <a:lvl5pPr>
              <a:defRPr>
                <a:solidFill>
                  <a:schemeClr val="tx2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471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3310" y="527605"/>
            <a:ext cx="7016195" cy="684885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157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3310" y="1443835"/>
            <a:ext cx="7016195" cy="4275740"/>
          </a:xfrm>
        </p:spPr>
        <p:txBody>
          <a:bodyPr/>
          <a:lstStyle>
            <a:lvl1pPr>
              <a:defRPr sz="2800">
                <a:solidFill>
                  <a:schemeClr val="tx2">
                    <a:lumMod val="75000"/>
                  </a:schemeClr>
                </a:solidFill>
              </a:defRPr>
            </a:lvl1pPr>
            <a:lvl2pPr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>
              <a:defRPr>
                <a:solidFill>
                  <a:schemeClr val="tx2">
                    <a:lumMod val="75000"/>
                  </a:schemeClr>
                </a:solidFill>
              </a:defRPr>
            </a:lvl3pPr>
            <a:lvl4pPr>
              <a:defRPr>
                <a:solidFill>
                  <a:schemeClr val="tx2">
                    <a:lumMod val="75000"/>
                  </a:schemeClr>
                </a:solidFill>
              </a:defRPr>
            </a:lvl4pPr>
            <a:lvl5pPr>
              <a:defRPr>
                <a:solidFill>
                  <a:schemeClr val="tx2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391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441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2/20/2025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791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1425" y="680310"/>
            <a:ext cx="6244435" cy="53218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1425" y="1749245"/>
            <a:ext cx="3054100" cy="773424"/>
          </a:xfrm>
        </p:spPr>
        <p:txBody>
          <a:bodyPr anchor="b"/>
          <a:lstStyle>
            <a:lvl1pPr marL="0" indent="0">
              <a:buNone/>
              <a:defRPr sz="2400" b="1" baseline="0">
                <a:solidFill>
                  <a:srgbClr val="157FF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1425" y="2512770"/>
            <a:ext cx="3054100" cy="3035058"/>
          </a:xfrm>
        </p:spPr>
        <p:txBody>
          <a:bodyPr/>
          <a:lstStyle>
            <a:lvl1pPr>
              <a:defRPr sz="2400">
                <a:solidFill>
                  <a:schemeClr val="tx2">
                    <a:lumMod val="75000"/>
                  </a:schemeClr>
                </a:solidFill>
              </a:defRPr>
            </a:lvl1pPr>
            <a:lvl2pPr>
              <a:defRPr sz="2000">
                <a:solidFill>
                  <a:schemeClr val="tx2">
                    <a:lumMod val="75000"/>
                  </a:schemeClr>
                </a:solidFill>
              </a:defRPr>
            </a:lvl2pPr>
            <a:lvl3pPr>
              <a:defRPr sz="1800">
                <a:solidFill>
                  <a:schemeClr val="tx2">
                    <a:lumMod val="75000"/>
                  </a:schemeClr>
                </a:solidFill>
              </a:defRPr>
            </a:lvl3pPr>
            <a:lvl4pPr>
              <a:defRPr sz="1600">
                <a:solidFill>
                  <a:schemeClr val="tx2">
                    <a:lumMod val="75000"/>
                  </a:schemeClr>
                </a:solidFill>
              </a:defRPr>
            </a:lvl4pPr>
            <a:lvl5pPr>
              <a:defRPr sz="1600">
                <a:solidFill>
                  <a:schemeClr val="tx2">
                    <a:lumMod val="7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793640" y="1749245"/>
            <a:ext cx="3054100" cy="773424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157FF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793640" y="2512770"/>
            <a:ext cx="3054100" cy="3035058"/>
          </a:xfrm>
        </p:spPr>
        <p:txBody>
          <a:bodyPr/>
          <a:lstStyle>
            <a:lvl1pPr>
              <a:defRPr sz="2400">
                <a:solidFill>
                  <a:schemeClr val="tx2">
                    <a:lumMod val="75000"/>
                  </a:schemeClr>
                </a:solidFill>
              </a:defRPr>
            </a:lvl1pPr>
            <a:lvl2pPr>
              <a:defRPr sz="2000">
                <a:solidFill>
                  <a:schemeClr val="tx2">
                    <a:lumMod val="75000"/>
                  </a:schemeClr>
                </a:solidFill>
              </a:defRPr>
            </a:lvl2pPr>
            <a:lvl3pPr>
              <a:defRPr sz="1800">
                <a:solidFill>
                  <a:schemeClr val="tx2">
                    <a:lumMod val="75000"/>
                  </a:schemeClr>
                </a:solidFill>
              </a:defRPr>
            </a:lvl3pPr>
            <a:lvl4pPr>
              <a:defRPr sz="1600">
                <a:solidFill>
                  <a:schemeClr val="tx2">
                    <a:lumMod val="75000"/>
                  </a:schemeClr>
                </a:solidFill>
              </a:defRPr>
            </a:lvl4pPr>
            <a:lvl5pPr>
              <a:defRPr sz="1600">
                <a:solidFill>
                  <a:schemeClr val="tx2">
                    <a:lumMod val="7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2/20/2025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9119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2/20/2025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773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2/20/2025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864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2/20/2025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452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74F12-AA26-4AC8-9962-C36BB8F32554}" type="datetimeFigureOut">
              <a:rPr lang="en-US" smtClean="0"/>
              <a:pPr/>
              <a:t>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039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microsoft.com/office/2007/relationships/hdphoto" Target="../media/hdphoto3.wdp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microsoft.com/office/2007/relationships/hdphoto" Target="../media/hdphoto2.wdp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53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161" b="16017"/>
          <a:stretch/>
        </p:blipFill>
        <p:spPr>
          <a:xfrm>
            <a:off x="9932" y="0"/>
            <a:ext cx="4867479" cy="4375631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3553" y="4380063"/>
            <a:ext cx="9000447" cy="1679754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extrusionH="57150" contourW="25400" prstMaterial="matte">
              <a:bevelT w="25400" h="55880" prst="coolSlant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8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«Здоровые города и поселки» Слуцкий район 2024</a:t>
            </a:r>
            <a:endParaRPr lang="en-US" sz="48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ea typeface="Batang" pitchFamily="18" charset="-127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65195" y="6328028"/>
            <a:ext cx="67383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Государственное учреждение «Слуцкий зональный  центр гигиены и эпидемиологии»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1289" y="2238378"/>
            <a:ext cx="1137527" cy="113842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411" y="0"/>
            <a:ext cx="4266590" cy="4266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165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23916" y="374900"/>
            <a:ext cx="6920084" cy="1068935"/>
          </a:xfrm>
        </p:spPr>
        <p:txBody>
          <a:bodyPr>
            <a:normAutofit/>
          </a:bodyPr>
          <a:lstStyle/>
          <a:p>
            <a:r>
              <a:rPr lang="ru-RU" dirty="0" smtClean="0"/>
              <a:t> 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24.01.2024 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районные 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соревнования по лыжным гонкам «Слуцкая лыжня – 2024»</a:t>
            </a: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9" name="Рисунок 8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785" y="1557942"/>
            <a:ext cx="3512215" cy="2520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2783" y="3997495"/>
            <a:ext cx="3407188" cy="2409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9139" y="1443835"/>
            <a:ext cx="3262996" cy="2443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75" y="4145294"/>
            <a:ext cx="3588711" cy="2409168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/>
          <p:cNvSpPr txBox="1"/>
          <p:nvPr/>
        </p:nvSpPr>
        <p:spPr>
          <a:xfrm>
            <a:off x="1365195" y="6328028"/>
            <a:ext cx="6738383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Государственное учреждение «Слуцкий зональный  центр гигиены и эпидемиологии»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3923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34130" y="527605"/>
            <a:ext cx="6405375" cy="684885"/>
          </a:xfrm>
        </p:spPr>
        <p:txBody>
          <a:bodyPr>
            <a:no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22.09.2024 </a:t>
            </a: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экологическая акция </a:t>
            </a:r>
            <a:r>
              <a:rPr lang="ru-RU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«Всемирный </a:t>
            </a: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день </a:t>
            </a:r>
            <a:r>
              <a:rPr lang="ru-RU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без автомобиля»</a:t>
            </a:r>
          </a:p>
        </p:txBody>
      </p:sp>
      <p:pic>
        <p:nvPicPr>
          <p:cNvPr id="7" name="Рисунок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6638" y="1596540"/>
            <a:ext cx="3467560" cy="224429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6836" y="3840835"/>
            <a:ext cx="3457362" cy="2324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59" t="30451" r="3659" b="25265"/>
          <a:stretch/>
        </p:blipFill>
        <p:spPr bwMode="auto">
          <a:xfrm>
            <a:off x="2434130" y="1681301"/>
            <a:ext cx="3252508" cy="215953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68" b="15252"/>
          <a:stretch/>
        </p:blipFill>
        <p:spPr bwMode="auto">
          <a:xfrm>
            <a:off x="2499580" y="3840835"/>
            <a:ext cx="3197256" cy="232408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365195" y="6328028"/>
            <a:ext cx="6738383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Государственное учреждение «Слуцкий зональный  центр гигиены и эпидемиологии»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1794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8720" y="374900"/>
            <a:ext cx="7015279" cy="1068935"/>
          </a:xfrm>
        </p:spPr>
        <p:txBody>
          <a:bodyPr>
            <a:normAutofit fontScale="90000"/>
          </a:bodyPr>
          <a:lstStyle/>
          <a:p>
            <a:r>
              <a:rPr lang="ru-RU" sz="27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26.09.2024 </a:t>
            </a:r>
            <a:r>
              <a:rPr lang="ru-RU" sz="27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спортивное </a:t>
            </a:r>
            <a:r>
              <a:rPr lang="ru-RU" sz="27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мероприятие </a:t>
            </a:r>
            <a:r>
              <a:rPr lang="ru-RU" sz="27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7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 активным долголетием, отпразднуем 100-летие</a:t>
            </a:r>
            <a:r>
              <a:rPr lang="ru-RU" sz="27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965" y="2665475"/>
            <a:ext cx="4673020" cy="2932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3722" y="1615185"/>
            <a:ext cx="2163445" cy="2100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3722" y="3887115"/>
            <a:ext cx="2139950" cy="206819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/>
          <p:cNvSpPr txBox="1"/>
          <p:nvPr/>
        </p:nvSpPr>
        <p:spPr>
          <a:xfrm>
            <a:off x="1365195" y="6328028"/>
            <a:ext cx="6738383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Государственное учреждение «Слуцкий зональный  центр гигиены и эпидемиологии»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6941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8720" y="374900"/>
            <a:ext cx="6871725" cy="1068935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30.09.2024 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турнир 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 быстрым шахматам, приуроченный Дню пожилых 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людей</a:t>
            </a:r>
            <a:endParaRPr lang="ru-RU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900" y="2358192"/>
            <a:ext cx="4581150" cy="3057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0936" y="3887115"/>
            <a:ext cx="3147340" cy="2137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0935" y="1728748"/>
            <a:ext cx="3114319" cy="200566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1365195" y="6328028"/>
            <a:ext cx="6738383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Государственное учреждение «Слуцкий зональный  центр гигиены и эпидемиологии»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2270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8720" y="374901"/>
            <a:ext cx="7015280" cy="1068934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30.09.2024 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марафон 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 скандинавской ходьбе «Активное долголетие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55" y="3276295"/>
            <a:ext cx="4794928" cy="3233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4091" y="1591577"/>
            <a:ext cx="4584145" cy="306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365195" y="6328028"/>
            <a:ext cx="6738383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Государственное учреждение «Слуцкий зональный  центр гигиены и эпидемиологии»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1873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53218" y="527605"/>
            <a:ext cx="6386287" cy="684885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Шаг к  олимпу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B7A0~1\AppData\Local\Temp\Rar$DRa2744.21914\Упр. по образ. ЗГиП\п 1 Слуцк\п1 фестиваль Шаг к олимпу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2820" y="1749245"/>
            <a:ext cx="3703096" cy="4937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48965" y="2970885"/>
            <a:ext cx="4572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29 ноября 2024 года на базе ГУО «Средняя школа № 12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г.Слуцка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» состоялся районный этап областного фестиваля «Шаг к Олимпу». В фестивале принимали участие учащиеся 10-14 лет, находящиеся в социально опасном положении, с которыми проводится индивидуальная профилактическая работа. В программу фестиваля входили: интеллектуальный турнир «Олимпийский «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Брейн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Батл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», спортивный тур «Звездная эстафета». В турнире участвовали сборные команды учреждений образования города Слуцка.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65195" y="6328028"/>
            <a:ext cx="6738383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Государственное учреждение «Слуцкий зональный  центр гигиены и эпидемиологии»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7500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8720" y="374900"/>
            <a:ext cx="7015280" cy="1068935"/>
          </a:xfrm>
        </p:spPr>
        <p:txBody>
          <a:bodyPr>
            <a:no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Спортивные мероприятия в учреждениях образования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B7A0~1\AppData\Local\Temp\Rar$DRa2744.26790\Упр. по образ. ЗГиП\п 1 Слуцк\п.1 фестиваль школьного спорт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111" y="3887115"/>
            <a:ext cx="4608889" cy="2908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572000" y="1749245"/>
            <a:ext cx="427574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 период с 23 по 26 апреля 2024 года на спортивной базе ГУ «Слуцкая СДЮШОР» и ГУО «Средняя школа № 12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г.Слуцка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» прошли соревнования по настольному теннису и мини-футболу республиканского спортивно-массового мероприятия «Фестиваль школьного спорта».</a:t>
            </a:r>
          </a:p>
        </p:txBody>
      </p:sp>
      <p:pic>
        <p:nvPicPr>
          <p:cNvPr id="3076" name="Picture 4" descr="C:\Users\Русакович\Desktop\п 1 Слуцк\п1 настольный теннис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080" y="2269975"/>
            <a:ext cx="3359510" cy="4479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365195" y="6328028"/>
            <a:ext cx="6738383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Государственное учреждение «Слуцкий зональный  центр гигиены и эпидемиологии»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7634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8720" y="274638"/>
            <a:ext cx="6558080" cy="1143000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Конкурс «Лучший двор города»</a:t>
            </a:r>
            <a:endParaRPr lang="ru-RU" sz="3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18" t="14939" r="38501" b="6092"/>
          <a:stretch/>
        </p:blipFill>
        <p:spPr bwMode="auto">
          <a:xfrm>
            <a:off x="135606" y="1749245"/>
            <a:ext cx="4818113" cy="4724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953717" y="1506865"/>
            <a:ext cx="4046728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 рамках конкурса “Лучший двор города” от каждого ЖЭУ было выбрано 5 придомовых территорий, жильцы которых принимают активное участие в благоустройстве и озеленении своих дворов. Определены призеры конкурса. Заместитель директора Слуцкого ЖКХ по благоустройству Кристина Алешко и представители жилищно-эксплуатационных участков вручили благодарности за образцовое содержание придомовой территории и личный вклад в благоустройство города от директора КУП “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Слуцкое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ЖКХ” Сергея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Клещукевича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 Активные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жители нашего города получили также подарки, которые пригодятся каждому любителю-цветоводу и дачнику, – секаторы, комбинированные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мотыжки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-лопатки и удобрения для цветочных клумб.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65195" y="6328028"/>
            <a:ext cx="6738383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Государственное учреждение «Слуцкий зональный  центр гигиены и эпидемиологии»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5533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4569" y="4803345"/>
            <a:ext cx="7015280" cy="532180"/>
          </a:xfrm>
        </p:spPr>
        <p:txBody>
          <a:bodyPr>
            <a:noAutofit/>
          </a:bodyPr>
          <a:lstStyle/>
          <a:p>
            <a:pPr algn="ctr"/>
            <a:r>
              <a:rPr lang="ru-RU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Волонтерское движение</a:t>
            </a:r>
            <a:endParaRPr lang="ru-RU" sz="4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65195" y="6328028"/>
            <a:ext cx="6738383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Государственное учреждение «Слуцкий зональный  центр гигиены и эпидемиологии»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425" y="2054655"/>
            <a:ext cx="4547106" cy="2748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378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350360" y="680310"/>
            <a:ext cx="49173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ВОЛОНТЕРСКИЕ ОТРЯДЫ</a:t>
            </a:r>
            <a:endParaRPr lang="ru-RU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9999993"/>
              </p:ext>
            </p:extLst>
          </p:nvPr>
        </p:nvGraphicFramePr>
        <p:xfrm>
          <a:off x="448965" y="2054652"/>
          <a:ext cx="8398776" cy="3970332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2799592"/>
                <a:gridCol w="2799592"/>
                <a:gridCol w="2799592"/>
              </a:tblGrid>
              <a:tr h="1323444">
                <a:tc>
                  <a:txBody>
                    <a:bodyPr/>
                    <a:lstStyle/>
                    <a:p>
                      <a:pPr algn="just"/>
                      <a:r>
                        <a:rPr lang="ru-RU" sz="16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ГУО «Гимназия №2 г. Слуцка»: волонтерский отряд «Созвездие» 15 уч.</a:t>
                      </a:r>
                      <a:endParaRPr lang="ru-RU" sz="16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6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ГУО «Средняя школа № 9 г. Слуцка»: организована работа</a:t>
                      </a:r>
                      <a:r>
                        <a:rPr lang="ru-RU" sz="16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антинаркотического отряда «Жизнь», 20 уч.</a:t>
                      </a:r>
                      <a:endParaRPr lang="ru-RU" sz="16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ГУО «Средняя школа №6 г. Слуцка»: волонтерский отряд «Импульс-6» 22 уч.</a:t>
                      </a:r>
                    </a:p>
                    <a:p>
                      <a:pPr algn="just"/>
                      <a:endParaRPr lang="ru-RU" sz="16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323444">
                <a:tc>
                  <a:txBody>
                    <a:bodyPr/>
                    <a:lstStyle/>
                    <a:p>
                      <a:pPr algn="just"/>
                      <a:r>
                        <a:rPr lang="ru-RU" sz="16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ГУО «Средняя школа №2 г. Слуцка»: волонтёрский отряд «Искра» 15 уч.</a:t>
                      </a:r>
                      <a:endParaRPr lang="ru-RU" sz="16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6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ГУО «Средняя школа №10 имени С. Ф. </a:t>
                      </a:r>
                      <a:r>
                        <a:rPr lang="ru-RU" sz="16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Рубанова</a:t>
                      </a:r>
                      <a:r>
                        <a:rPr lang="ru-RU" sz="1600" b="0" dirty="0" smtClean="0">
                          <a:latin typeface="Times New Roman" pitchFamily="18" charset="0"/>
                          <a:cs typeface="Times New Roman" pitchFamily="18" charset="0"/>
                        </a:rPr>
                        <a:t> г. Слуцка»: волонтерский отряд «Факел» 20 уч.</a:t>
                      </a:r>
                      <a:endParaRPr lang="ru-RU" sz="16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ГУО «Средняя школа № 12 г. Слуцка»: деятельность волонтёрского отряда «Импульс-12» 35 уч.</a:t>
                      </a:r>
                    </a:p>
                  </a:txBody>
                  <a:tcPr/>
                </a:tc>
              </a:tr>
              <a:tr h="1323444">
                <a:tc>
                  <a:txBody>
                    <a:bodyPr/>
                    <a:lstStyle/>
                    <a:p>
                      <a:pPr algn="just"/>
                      <a:r>
                        <a:rPr lang="ru-RU" sz="16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ГУО «Средняя школа № 5 г. Слуцка» организована работа волонтерского отряд «Друзья» 20 уч.</a:t>
                      </a:r>
                      <a:endParaRPr lang="ru-RU" sz="16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ГУО «Средняя школа № 13 г. Слуцка» функционирует  антинаркотический отряд «</a:t>
                      </a:r>
                      <a:r>
                        <a:rPr lang="ru-RU" sz="1600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НаркоPost</a:t>
                      </a:r>
                      <a:r>
                        <a:rPr lang="ru-RU" sz="1600" b="0" dirty="0" smtClean="0">
                          <a:latin typeface="Times New Roman" pitchFamily="18" charset="0"/>
                          <a:cs typeface="Times New Roman" pitchFamily="18" charset="0"/>
                        </a:rPr>
                        <a:t>»; деятельность волонтерского отряда «Шаг навстречу» волонтерский отряд «Давайте дарить добро» (Красного Креста), 45 уч.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65670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317" y="2196257"/>
            <a:ext cx="1679755" cy="16797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7157" y="574284"/>
            <a:ext cx="7074053" cy="61082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n w="18415" cmpd="sng">
                  <a:solidFill>
                    <a:srgbClr val="FFFFFF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ЗДОРОВЫЕ </a:t>
            </a:r>
            <a:r>
              <a:rPr lang="ru-RU" b="1" dirty="0" smtClean="0">
                <a:ln w="18415" cmpd="sng">
                  <a:solidFill>
                    <a:srgbClr val="FFFFFF"/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ГОРОДА И ПОСЕЛКИ</a:t>
            </a:r>
            <a:endParaRPr lang="en-US" b="1" dirty="0">
              <a:ln w="18415" cmpd="sng">
                <a:solidFill>
                  <a:srgbClr val="FFFFFF"/>
                </a:solidFill>
                <a:prstDash val="solid"/>
              </a:ln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0" y="2120464"/>
            <a:ext cx="1751347" cy="17513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4171" y="3266880"/>
            <a:ext cx="1887056" cy="18870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3260209"/>
            <a:ext cx="1679755" cy="16797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2" descr="Цель 8: Содействие поступательному, всеохватному и устойчивому  экономическому росту, полной и производительной занятости и достойной  работе для всех — Устойчивое развитие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8" y="4532009"/>
            <a:ext cx="1796019" cy="17960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51747" y="2688948"/>
            <a:ext cx="1843061" cy="18430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93640" y="4172427"/>
            <a:ext cx="2137870" cy="20943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3412" y="4172427"/>
            <a:ext cx="1941776" cy="19417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-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95977" y="1138425"/>
            <a:ext cx="1550523" cy="155052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-50000"/>
                    </a14:imgEffect>
                    <a14:imgEffect>
                      <a14:colorTemperature colorTemp="53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93674" y="1596540"/>
            <a:ext cx="1667937" cy="169295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365195" y="6328028"/>
            <a:ext cx="67383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Государственное учреждение «Слуцкий зональный  центр гигиены и эпидемиологии»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3309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3" t="12500" r="7644" b="8269"/>
          <a:stretch/>
        </p:blipFill>
        <p:spPr bwMode="auto">
          <a:xfrm>
            <a:off x="296260" y="3429000"/>
            <a:ext cx="5650085" cy="2920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6" t="14279" r="29674" b="30042"/>
          <a:stretch/>
        </p:blipFill>
        <p:spPr bwMode="auto">
          <a:xfrm>
            <a:off x="3001203" y="1749245"/>
            <a:ext cx="5890284" cy="2915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645572" y="754887"/>
            <a:ext cx="42347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ГУО «Гимназия №2 г. Слуцка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776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6014" y="274638"/>
            <a:ext cx="6710785" cy="1143000"/>
          </a:xfrm>
        </p:spPr>
        <p:txBody>
          <a:bodyPr>
            <a:normAutofit fontScale="90000"/>
          </a:bodyPr>
          <a:lstStyle/>
          <a:p>
            <a:r>
              <a:rPr lang="ru-RU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ГУО «Средняя школа </a:t>
            </a:r>
            <a:r>
              <a:rPr lang="ru-RU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№9 </a:t>
            </a:r>
            <a:r>
              <a:rPr lang="ru-RU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г. Слуцка</a:t>
            </a:r>
            <a:endParaRPr lang="ru-RU" sz="36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6" t="13462" r="29606" b="8394"/>
          <a:stretch/>
        </p:blipFill>
        <p:spPr bwMode="auto">
          <a:xfrm>
            <a:off x="2434130" y="1749245"/>
            <a:ext cx="6108200" cy="4278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8134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8720" y="274638"/>
            <a:ext cx="6558080" cy="1143000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ГУО «Средняя школа №6 г. Слуцка»</a:t>
            </a:r>
            <a:endParaRPr lang="ru-RU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5" t="13077" r="27342" b="6065"/>
          <a:stretch/>
        </p:blipFill>
        <p:spPr bwMode="auto">
          <a:xfrm>
            <a:off x="0" y="2818180"/>
            <a:ext cx="5680724" cy="3915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0" t="14086" r="28485" b="11875"/>
          <a:stretch/>
        </p:blipFill>
        <p:spPr bwMode="auto">
          <a:xfrm>
            <a:off x="4113885" y="1596540"/>
            <a:ext cx="4419295" cy="3247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3535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8720" y="274638"/>
            <a:ext cx="6558080" cy="1143000"/>
          </a:xfrm>
        </p:spPr>
        <p:txBody>
          <a:bodyPr>
            <a:noAutofit/>
          </a:bodyPr>
          <a:lstStyle/>
          <a:p>
            <a:r>
              <a:rPr lang="ru-RU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ГУО «Средняя школа </a:t>
            </a:r>
            <a:r>
              <a:rPr lang="ru-RU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№5 </a:t>
            </a:r>
            <a:r>
              <a:rPr lang="ru-RU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г. Слуцка»</a:t>
            </a:r>
            <a:endParaRPr lang="ru-RU" sz="32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7" t="14038" r="16392" b="9038"/>
          <a:stretch/>
        </p:blipFill>
        <p:spPr bwMode="auto">
          <a:xfrm>
            <a:off x="296260" y="2946972"/>
            <a:ext cx="5344675" cy="3470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17" t="15818" r="32052" b="16106"/>
          <a:stretch/>
        </p:blipFill>
        <p:spPr bwMode="auto">
          <a:xfrm>
            <a:off x="3961179" y="1746542"/>
            <a:ext cx="4733855" cy="3216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3170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0008" y="4039820"/>
            <a:ext cx="8398775" cy="2137870"/>
          </a:xfrm>
        </p:spPr>
        <p:txBody>
          <a:bodyPr>
            <a:noAutofit/>
          </a:bodyPr>
          <a:lstStyle/>
          <a:p>
            <a:pPr algn="just"/>
            <a:r>
              <a:rPr lang="ru-R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Реализация </a:t>
            </a:r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современных </a:t>
            </a:r>
            <a:r>
              <a:rPr lang="ru-RU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здоровьесберегающих</a:t>
            </a:r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технологий, обеспечивающих сохранение и укрепление здоровья детей и подростков в учреждениях </a:t>
            </a:r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образования</a:t>
            </a:r>
            <a:endParaRPr lang="ru-RU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843" y="1596540"/>
            <a:ext cx="4547106" cy="2748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412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86835" y="527605"/>
            <a:ext cx="6252670" cy="684885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1662440"/>
              </p:ext>
            </p:extLst>
          </p:nvPr>
        </p:nvGraphicFramePr>
        <p:xfrm>
          <a:off x="-9149" y="39315"/>
          <a:ext cx="9153149" cy="6506207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5650084"/>
                <a:gridCol w="3503065"/>
              </a:tblGrid>
              <a:tr h="1068935">
                <a:tc gridSpan="2"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ПЕРСОНАЛЬНЫЕ КОРРЕКЦИОННЫЕ ОЗДОРОВИТЕЛЬНЫЕ ПРОГРАММЫ ПО РЕЗУЛЬТАТАМ МЕДОСМОТРОВ ДЕТЕЙ И ПОДРОСТКОВ ПРИ ВЫЯВЛЕНИИ ПРОБЛЕМ СО ЗДОРОВЬЕМ В УЧРЕЖДЕНИЯХ ОБРАЗОВАНИЯ Г. СЛУЦКА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1980291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Осуществляется индивидуальный подход в организации учебного процесса (дифференцированный подход к рассадке учащихся, индивидуализация физической нагрузки и активности на учебных занятиях по физической культуре и здоровью, трудовому обучению, дифференцированное домашнее задание по некоторым учебным предметам, смена двигательной активности в течение учебного дня).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Соблюдаются нормы высоты стола и стульев. Учителя физической культуры расширили используемый комплекс упражнений для спины и укрепления мышц спины. 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just"/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748334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Во всех учреждениях образования проводятся динамические перемены. На всех уроках проводятся физкультминутки для профилактики развития статического напряжения. Проведение утренней гимнастики во время работы дневных оздоровительных лагерей на базах УО.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Обучение детей навыкам самооценки здоровья в рамках уроков по учебным предметам «ОБЖ», «Человек и мир», «Физическая культура и здоровье», «Допризывная подготовка»,  «Медицинская подготовка».</a:t>
                      </a:r>
                    </a:p>
                  </a:txBody>
                  <a:tcPr/>
                </a:tc>
              </a:tr>
              <a:tr h="1466942">
                <a:tc gridSpan="2"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В ГУО «Детский сад № 5 г. Слуцка» функционирует ортоптический кабинет, в котором проводится диагностика и лечение нарушения зрения у воспитанников из 2 специальных групп для детей с нарушением зрения. В кабинете имеется специальное оборудование: комплексная программа «</a:t>
                      </a:r>
                      <a:r>
                        <a:rPr lang="ru-RU" sz="1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eve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» – для лечения косоглазия и </a:t>
                      </a:r>
                      <a:r>
                        <a:rPr lang="ru-RU" sz="1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амблиопии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ru-RU" sz="1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амблиостимуляторы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 «Аист», </a:t>
                      </a:r>
                      <a:r>
                        <a:rPr lang="ru-RU" sz="1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синоптофор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 – для диагностики и лечения косоглазия, СРС-1 – для повышения остроты зрения.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365195" y="6451347"/>
            <a:ext cx="6738383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Государственное учреждение «Слуцкий зональный  центр гигиены и эпидемиологии»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8160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0178" y="4345230"/>
            <a:ext cx="8229600" cy="1143000"/>
          </a:xfrm>
        </p:spPr>
        <p:txBody>
          <a:bodyPr>
            <a:normAutofit/>
          </a:bodyPr>
          <a:lstStyle/>
          <a:p>
            <a:r>
              <a:rPr lang="ru-RU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Здоровая продукция</a:t>
            </a:r>
            <a:endParaRPr lang="ru-RU" sz="4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65195" y="6328028"/>
            <a:ext cx="6738383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Государственное учреждение «Слуцкий зональный  центр гигиены и эпидемиологии»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425" y="1901950"/>
            <a:ext cx="4547106" cy="2748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48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1425" y="527605"/>
            <a:ext cx="6558080" cy="684885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ОАО «Слуцкий мясокомбинат»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65195" y="6328028"/>
            <a:ext cx="6738383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Государственное учреждение «Слуцкий зональный  центр гигиены и эпидемиологии»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69760" y="1485640"/>
            <a:ext cx="5030686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азработано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и внедрено в производство 17  видов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колбасных изделий, полуфабрикатов и консервов, в том числе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продукции не содержащей пищевых добавок: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полуфабрикаты мясные крупнокусковые бескостные: «Стейк «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Стриплойн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премиум»», «Стейк «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Рибай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премиум»», «Стейк «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Брискет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премиум»», полуфабрикат мясной крупнокусковой мясокостный из говядины «Стейк «Рёберный премиум»», «Реберная пластина «по-домашнему», полуфабрикат мясной крупнокусковой бескостный из говядины «Классический», консервы из говядины мясорастительные рубленые «Плов по-восточному с говядиной»; консервы мясные из субпродуктов пищевых стерилизованные «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Флячки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по-деревенски» в желе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20" b="25253"/>
          <a:stretch/>
        </p:blipFill>
        <p:spPr>
          <a:xfrm rot="21305442">
            <a:off x="66323" y="2030246"/>
            <a:ext cx="3751479" cy="3712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3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34130" y="527605"/>
            <a:ext cx="6405375" cy="916230"/>
          </a:xfrm>
        </p:spPr>
        <p:txBody>
          <a:bodyPr/>
          <a:lstStyle/>
          <a:p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ОАО «Слуцкий мясокомбинат»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2819" y="1749245"/>
            <a:ext cx="3656685" cy="442844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На предприятии проводится работа над выпуском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безглютеновых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колбасных изделий для специализированного питания и изделий колбасных вареных с пониженным содержанием поваренной соли диетического профилактического питания. Разработаны рецептуры и производится процесс декларирования на продукты сыровяленые из говядины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91" b="13940"/>
          <a:stretch/>
        </p:blipFill>
        <p:spPr>
          <a:xfrm>
            <a:off x="2355843" y="1570797"/>
            <a:ext cx="2611985" cy="43166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40" b="16364"/>
          <a:stretch/>
        </p:blipFill>
        <p:spPr>
          <a:xfrm>
            <a:off x="0" y="2648967"/>
            <a:ext cx="2593128" cy="4148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1171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8720" y="527605"/>
            <a:ext cx="7015280" cy="684885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ОАО «Слуцкий хлебозавод»</a:t>
            </a:r>
            <a:endParaRPr lang="ru-RU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39" b="6060"/>
          <a:stretch/>
        </p:blipFill>
        <p:spPr>
          <a:xfrm>
            <a:off x="213112" y="1788444"/>
            <a:ext cx="2613908" cy="469347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65195" y="6328028"/>
            <a:ext cx="6738383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Государственное учреждение «Слуцкий зональный  центр гигиены и эпидемиологии»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666403" y="1734020"/>
            <a:ext cx="329763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18 наименований продукции.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Продукция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для пациентов с сахарным диабетом: хлеб «Городской» диабетический; Продукция предназначенная для диетического питания: хлеб «Белковый отрубной», хлеб «Полевой со льном», батон с пшеничными отрубями, сухари «Полезные» на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сорбите. </a:t>
            </a:r>
            <a:endParaRPr lang="ru-RU" sz="2000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Объект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06" b="8113"/>
          <a:stretch/>
        </p:blipFill>
        <p:spPr>
          <a:xfrm>
            <a:off x="3026891" y="1788444"/>
            <a:ext cx="2585909" cy="4611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012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03065" y="833015"/>
            <a:ext cx="5802790" cy="610820"/>
          </a:xfrm>
        </p:spPr>
        <p:txBody>
          <a:bodyPr>
            <a:normAutofit fontScale="90000"/>
          </a:bodyPr>
          <a:lstStyle/>
          <a:p>
            <a:r>
              <a:rPr lang="ru-RU" sz="4900" b="1" dirty="0">
                <a:latin typeface="Times New Roman" pitchFamily="18" charset="0"/>
                <a:cs typeface="Times New Roman" pitchFamily="18" charset="0"/>
              </a:rPr>
              <a:t>Этапы реализации</a:t>
            </a:r>
            <a:r>
              <a:rPr lang="ru-RU" b="1" dirty="0"/>
              <a:t/>
            </a:r>
            <a:br>
              <a:rPr lang="ru-RU" b="1" dirty="0"/>
            </a:br>
            <a:endParaRPr lang="ru-RU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03408" y="1749245"/>
            <a:ext cx="4215887" cy="204102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b="1" dirty="0">
                <a:latin typeface="Times New Roman" pitchFamily="18" charset="0"/>
                <a:cs typeface="Times New Roman" pitchFamily="18" charset="0"/>
              </a:rPr>
              <a:t>Решением № 1428 от 14 мая 2021г. утверждён  Комплексный план основных мероприятий по реализации на территории города Слуцк проекта «Город Слуцк – здоровый город» на 2021-2025годы.</a:t>
            </a:r>
          </a:p>
          <a:p>
            <a:pPr algn="just"/>
            <a:endParaRPr lang="ru-RU" b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8720" y="222195"/>
            <a:ext cx="1220677" cy="1221640"/>
          </a:xfrm>
          <a:prstGeom prst="rect">
            <a:avLst/>
          </a:prstGeom>
        </p:spPr>
      </p:pic>
      <p:sp>
        <p:nvSpPr>
          <p:cNvPr id="9" name="Скругленный прямоугольник 8"/>
          <p:cNvSpPr/>
          <p:nvPr/>
        </p:nvSpPr>
        <p:spPr>
          <a:xfrm>
            <a:off x="203408" y="4039820"/>
            <a:ext cx="4215887" cy="2186056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b="1" dirty="0">
                <a:latin typeface="Times New Roman" pitchFamily="18" charset="0"/>
                <a:cs typeface="Times New Roman" pitchFamily="18" charset="0"/>
              </a:rPr>
              <a:t>Решением №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1078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24 марта 2023г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. утверждён  Комплексный план основных мероприятий по реализации на территории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аг.Козловичи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Слуцкого района  профилактического проекта «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Агрогородок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Козловичи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– здоровый поселок» на 2023-2027г.</a:t>
            </a:r>
            <a:endParaRPr lang="ru-RU" sz="1600" b="1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660764" y="4039820"/>
            <a:ext cx="4322525" cy="2188448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ru-RU" b="1" dirty="0">
                <a:latin typeface="Times New Roman" pitchFamily="18" charset="0"/>
                <a:cs typeface="Times New Roman" pitchFamily="18" charset="0"/>
              </a:rPr>
              <a:t>Решение Слуцкого районного Совета депутатов  от 17.12.2024 №36 «Об утверждении Комплекса мероприятий по реализации профилактического проекта «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Агрогородок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Лучники – здоровый поселок» на 2025-2027 годы».</a:t>
            </a:r>
          </a:p>
          <a:p>
            <a:pPr algn="just"/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660764" y="1749245"/>
            <a:ext cx="4322525" cy="2041792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ru-RU" b="1" dirty="0">
                <a:latin typeface="Times New Roman" pitchFamily="18" charset="0"/>
                <a:cs typeface="Times New Roman" pitchFamily="18" charset="0"/>
              </a:rPr>
              <a:t>Решение Слуцкого районного Совета депутатов  от 17.12.2024 №37 «Об утверждении Комплекса мероприятий по реализации профилактического проекта «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Агрогородок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Гацук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– здоровый поселок» на 2025-2027 годы».</a:t>
            </a:r>
          </a:p>
          <a:p>
            <a:pPr algn="just"/>
            <a:endParaRPr lang="ru-RU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1365195" y="6328028"/>
            <a:ext cx="67383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Государственное учреждение «Слуцкий зональный  центр гигиены и эпидемиологии»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4729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1425" y="527605"/>
            <a:ext cx="6558080" cy="684885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ОАО «Слуцкий хлебозавод»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04161" y="1596540"/>
            <a:ext cx="3296283" cy="4886560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Продукция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 пониженным содержанием сахара: хлеб «Годный», хлеб «Деревенский» с тмином, хлеб «Заводской», хлеб «Для Вас» - без добавления сахара, хлеб «Слуцкий», хлеб «Фитнес», хлеб пшеничный особый без добавления сахара, хлеб «Добрый»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бездрожжевой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хлеб «Ржаной с семечками», багет бутербродный, булочки для хот-догов, хлеб 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тостовый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Гаспадар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», хлеб «Домашний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». 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94" t="13750" r="18205" b="6154"/>
          <a:stretch/>
        </p:blipFill>
        <p:spPr bwMode="auto">
          <a:xfrm>
            <a:off x="0" y="2054654"/>
            <a:ext cx="5704162" cy="4123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99752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6016" y="374900"/>
            <a:ext cx="7167984" cy="1068935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ОАО «Слуцкий 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сыродельный комбинат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640935" y="1918918"/>
            <a:ext cx="3198570" cy="427574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2 наименования продукции</a:t>
            </a:r>
          </a:p>
          <a:p>
            <a:pPr marL="0" indent="0" algn="just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(Масло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сладкосливочное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безлактозное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с массовой долей жира не менее 82,5 %, фасованное по 0,18 кг.; творог обезжиренный, весовой 20 кг).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>
          <a:xfrm>
            <a:off x="907080" y="1596540"/>
            <a:ext cx="4428446" cy="4920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0500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8965" y="4192525"/>
            <a:ext cx="8390540" cy="1527051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ru-RU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Благоустройство</a:t>
            </a:r>
            <a:endParaRPr lang="ru-RU" sz="4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65195" y="6328028"/>
            <a:ext cx="6738383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Государственное учреждение «Слуцкий зональный  центр гигиены и эпидемиологии»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514" y="1749245"/>
            <a:ext cx="4547106" cy="2748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479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3824007"/>
              </p:ext>
            </p:extLst>
          </p:nvPr>
        </p:nvGraphicFramePr>
        <p:xfrm>
          <a:off x="1" y="222194"/>
          <a:ext cx="9144000" cy="6108199"/>
        </p:xfrm>
        <a:graphic>
          <a:graphicData uri="http://schemas.openxmlformats.org/drawingml/2006/table">
            <a:tbl>
              <a:tblPr firstRow="1" bandRow="1">
                <a:solidFill>
                  <a:srgbClr val="157FFF"/>
                </a:solidFill>
                <a:tableStyleId>{7DF18680-E054-41AD-8BC1-D1AEF772440D}</a:tableStyleId>
              </a:tblPr>
              <a:tblGrid>
                <a:gridCol w="9144000"/>
              </a:tblGrid>
              <a:tr h="62395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Проведены работы за 2024 год</a:t>
                      </a:r>
                      <a:endParaRPr lang="ru-RU" sz="3200" dirty="0" smtClean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26917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укладка тротуарной плитки - 615, 03 м</a:t>
                      </a:r>
                      <a:r>
                        <a:rPr lang="ru-RU" sz="2000" baseline="300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2000" b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26917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посажено 2698 деревьев, 7829 кустарников, 70200 цветов</a:t>
                      </a:r>
                      <a:endParaRPr lang="ru-RU" sz="2000" b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26917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35 скамеек в районе пляжа по </a:t>
                      </a:r>
                      <a:r>
                        <a:rPr lang="ru-RU" sz="20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ул.Социалистическая</a:t>
                      </a:r>
                      <a:endParaRPr lang="ru-RU" sz="2000" b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26917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наружная реклама (</a:t>
                      </a:r>
                      <a:r>
                        <a:rPr lang="ru-RU" sz="20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инфостенды</a:t>
                      </a:r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) – 2шт.</a:t>
                      </a:r>
                      <a:endParaRPr lang="ru-RU" sz="2000" b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26917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установлено общественных туалетов (биотуалетов) -3шт.</a:t>
                      </a:r>
                      <a:endParaRPr lang="ru-RU" sz="2000" b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755315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установлено контейнеров – 4 шт., в том числе для раздельного сбора коммунальных отходов -1 шт.</a:t>
                      </a:r>
                      <a:endParaRPr lang="ru-RU" sz="2000" b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26917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фонарей уличного освещения 17 шт.</a:t>
                      </a:r>
                      <a:endParaRPr lang="ru-RU" sz="2000" b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412111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введено в эксплуатацию 3 многоквартирных дома. Все дома оснащены пандусами, тактильной плиткой, понижением бордюрной плитки. В 2 многоквартирных домах установлены речевые информаторы, для пользования лифтом</a:t>
                      </a:r>
                      <a:endParaRPr lang="ru-RU" sz="2400" b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755315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ГУ «Слуцкий зональный </a:t>
                      </a:r>
                      <a:r>
                        <a:rPr lang="ru-RU" sz="2000" kern="12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ЦГиЭ</a:t>
                      </a:r>
                      <a:r>
                        <a:rPr lang="ru-RU" sz="2000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» возле главного входа оборудована кнопка вызова сотрудников для людей с ограниченными возможностями</a:t>
                      </a:r>
                      <a:endParaRPr lang="ru-RU" sz="2000" kern="1200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365195" y="6328028"/>
            <a:ext cx="6738383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Государственное учреждение «Слуцкий зональный  центр гигиены и эпидемиологии»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9187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5" t="12884" r="10345" b="6800"/>
          <a:stretch/>
        </p:blipFill>
        <p:spPr bwMode="auto">
          <a:xfrm>
            <a:off x="3808474" y="1596540"/>
            <a:ext cx="5335525" cy="3214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96260" y="3324543"/>
            <a:ext cx="371849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 надлежащем состоянии содержатся 155 мест санкционированного хранения отходов. За 2021-2024 гг. произошло увеличение количества контейнеров для раздельного сбора мусора на 45 шт.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81425" y="722449"/>
            <a:ext cx="64136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Места хранения отходов</a:t>
            </a:r>
            <a:endParaRPr lang="ru-RU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65195" y="6328028"/>
            <a:ext cx="6738383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Государственное учреждение «Слуцкий зональный  центр гигиены и эпидемиологии»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6228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8719" y="527605"/>
            <a:ext cx="6710785" cy="684885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Ремонт дорожного покрытия</a:t>
            </a:r>
            <a:endParaRPr lang="ru-RU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69" t="13653" r="38371" b="8654"/>
          <a:stretch/>
        </p:blipFill>
        <p:spPr bwMode="auto">
          <a:xfrm>
            <a:off x="4537536" y="1667441"/>
            <a:ext cx="4327015" cy="4103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26" t="16153" r="38587" b="8269"/>
          <a:stretch/>
        </p:blipFill>
        <p:spPr bwMode="auto">
          <a:xfrm>
            <a:off x="507946" y="2512770"/>
            <a:ext cx="4212792" cy="3970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365195" y="6328028"/>
            <a:ext cx="6738383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Государственное учреждение «Слуцкий зональный  центр гигиены и эпидемиологии»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3087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photo 2024 04 01 09 19 07 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172" name="Picture 4" descr="photo 2024 04 01 09 19 07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0" y="1596540"/>
            <a:ext cx="4762500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В районе продолжается ремонт дорог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47" y="3123590"/>
            <a:ext cx="4762500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2128719" y="527605"/>
            <a:ext cx="6710785" cy="684885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Ремонт дорожного покрытия</a:t>
            </a:r>
            <a:endParaRPr lang="ru-RU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65195" y="6328028"/>
            <a:ext cx="6738383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Государственное учреждение «Слуцкий зональный  центр гигиены и эпидемиологии»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0578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8720" y="527605"/>
            <a:ext cx="6710785" cy="684885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 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Площадки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434130" y="1749245"/>
            <a:ext cx="655716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4 июня 2024 года были открыты 2 новые детские площадки (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ул.Борисовца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19,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ул.Парижской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Коммуны).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2024 году по переулку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М.Богдановича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1-му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установили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новый детский игровой комплекс.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Во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дворах по улице Кононовича сделана стоянка для автомобилей и установлен  новый детский игровой комплекс.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65195" y="6328028"/>
            <a:ext cx="6738383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Государственное учреждение «Слуцкий зональный  центр гигиены и эпидемиологии»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5866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9586" y="403982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Информационное сопровождение </a:t>
            </a:r>
            <a:endParaRPr 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65195" y="6328028"/>
            <a:ext cx="6738383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Государственное учреждение «Слуцкий зональный  центр гигиены и эпидемиологии»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425" y="1596540"/>
            <a:ext cx="4547106" cy="2748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123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1424" y="374900"/>
            <a:ext cx="6405375" cy="1042738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Публикации о проекте в печати</a:t>
            </a:r>
            <a:endParaRPr lang="ru-RU" sz="3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248380" y="866060"/>
            <a:ext cx="4647239" cy="6413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65195" y="6328028"/>
            <a:ext cx="6738383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Государственное учреждение «Слуцкий зональный  центр гигиены и эпидемиологии»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6895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«Здоровые города и поселки»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08475" y="1596541"/>
            <a:ext cx="5335525" cy="4581149"/>
          </a:xfrm>
        </p:spPr>
        <p:txBody>
          <a:bodyPr>
            <a:normAutofit fontScale="92500" lnSpcReduction="10000"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ru-RU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мероприятий по реализации проекта </a:t>
            </a:r>
            <a:r>
              <a:rPr lang="ru-RU" sz="2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предусматривает</a:t>
            </a:r>
            <a:r>
              <a:rPr lang="ru-RU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здоровьесберегающей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среды </a:t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учреждениях образования, </a:t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предприятиях и организациях города, </a:t>
            </a:r>
          </a:p>
          <a:p>
            <a:pPr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в городе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здоровьеформирующей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среды обитания, инфраструктуры </a:t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ведения здорового образа жизни, </a:t>
            </a:r>
          </a:p>
          <a:p>
            <a:pPr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медицинское обеспечение, </a:t>
            </a:r>
          </a:p>
          <a:p>
            <a:pPr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информационно-образовательное </a:t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организационное обеспечение, </a:t>
            </a:r>
          </a:p>
          <a:p>
            <a:pPr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культурно-массовых мероприятий. 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EBFFFF"/>
              </a:clrFrom>
              <a:clrTo>
                <a:srgbClr val="EB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785" y="3597053"/>
            <a:ext cx="2134800" cy="2165605"/>
          </a:xfrm>
          <a:prstGeom prst="rect">
            <a:avLst/>
          </a:prstGeom>
        </p:spPr>
      </p:pic>
      <p:pic>
        <p:nvPicPr>
          <p:cNvPr id="4" name="Picture 2" descr="Правила использования национальной версии значков Целей устойчивого  развития (ЦУР) и логотипа ЦУР — &amp;quot;Кобринская ЦРБ&amp;quot;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55" y="2818180"/>
            <a:ext cx="3552864" cy="3594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4922" y="5261460"/>
            <a:ext cx="1389078" cy="139017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65195" y="6328028"/>
            <a:ext cx="67383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Государственное учреждение «Слуцкий зональный  центр гигиены и эпидемиологии»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2546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98" t="13068" r="20574" b="6250"/>
          <a:stretch/>
        </p:blipFill>
        <p:spPr bwMode="auto">
          <a:xfrm>
            <a:off x="-43535" y="1596539"/>
            <a:ext cx="4064372" cy="2443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95" t="12974" r="16671" b="5019"/>
          <a:stretch/>
        </p:blipFill>
        <p:spPr bwMode="auto">
          <a:xfrm>
            <a:off x="-43535" y="4039819"/>
            <a:ext cx="4064372" cy="2816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36459" y="398108"/>
            <a:ext cx="7015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Публикации на сайтах учреждений образования</a:t>
            </a:r>
            <a:endParaRPr lang="ru-RU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34" t="13690" r="26202" b="6249"/>
          <a:stretch/>
        </p:blipFill>
        <p:spPr bwMode="auto">
          <a:xfrm>
            <a:off x="3988171" y="1596539"/>
            <a:ext cx="3065826" cy="2853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1" t="4757" r="21022" b="7739"/>
          <a:stretch/>
        </p:blipFill>
        <p:spPr bwMode="auto">
          <a:xfrm>
            <a:off x="3655770" y="4187441"/>
            <a:ext cx="3527245" cy="2521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183015" y="2817231"/>
            <a:ext cx="196872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Также информация размещается на сайте Слуцкого РИК и ГУ «Слуцкий зональный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ЦГиЭ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» с ежеквартальным наполнением.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65195" y="6328028"/>
            <a:ext cx="6738383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Государственное учреждение «Слуцкий зональный  центр гигиены и эпидемиологии»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1559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37" t="14881" r="10646" b="6251"/>
          <a:stretch/>
        </p:blipFill>
        <p:spPr bwMode="auto">
          <a:xfrm>
            <a:off x="-12810" y="1596540"/>
            <a:ext cx="3997740" cy="2817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74" t="21429" r="17228" b="10417"/>
          <a:stretch/>
        </p:blipFill>
        <p:spPr bwMode="auto">
          <a:xfrm>
            <a:off x="-12810" y="3676150"/>
            <a:ext cx="4168363" cy="318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74" r="12502" b="8929"/>
          <a:stretch/>
        </p:blipFill>
        <p:spPr bwMode="auto">
          <a:xfrm>
            <a:off x="3984930" y="2360065"/>
            <a:ext cx="4599032" cy="357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97655" y="754887"/>
            <a:ext cx="51623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Сайт ГУ «Слуцкий зональный </a:t>
            </a:r>
            <a:r>
              <a:rPr lang="ru-RU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ЦГиЭ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65195" y="6328028"/>
            <a:ext cx="6738383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Государственное учреждение «Слуцкий зональный  центр гигиены и эпидемиологии»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7180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28720" y="590344"/>
            <a:ext cx="6871092" cy="707886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При публикации материалов  о проекте используются </a:t>
            </a:r>
            <a:r>
              <a:rPr lang="ru-RU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хештеги</a:t>
            </a: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#</a:t>
            </a:r>
            <a:r>
              <a:rPr lang="ru-RU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Здоровыегородаипоселки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#</a:t>
            </a:r>
            <a:r>
              <a:rPr lang="ru-RU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Слуцкздоровыйгород</a:t>
            </a:r>
            <a:endParaRPr lang="ru-RU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49" b="17249"/>
          <a:stretch/>
        </p:blipFill>
        <p:spPr>
          <a:xfrm>
            <a:off x="4877410" y="1649108"/>
            <a:ext cx="3178954" cy="475441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63" b="26561"/>
          <a:stretch/>
        </p:blipFill>
        <p:spPr>
          <a:xfrm>
            <a:off x="1517900" y="1703196"/>
            <a:ext cx="3102919" cy="45934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65195" y="6328028"/>
            <a:ext cx="6738383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Государственное учреждение «Слуцкий зональный  центр гигиены и эпидемиологии»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934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99" t="9127" r="14004" b="6250"/>
          <a:stretch/>
        </p:blipFill>
        <p:spPr bwMode="auto">
          <a:xfrm>
            <a:off x="1823310" y="1773108"/>
            <a:ext cx="3639337" cy="3123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76" t="14485" r="41770" b="11553"/>
          <a:stretch/>
        </p:blipFill>
        <p:spPr bwMode="auto">
          <a:xfrm>
            <a:off x="5220563" y="1749245"/>
            <a:ext cx="3923437" cy="4500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83797" y="644765"/>
            <a:ext cx="52336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Районная газета «Слуцкий край»</a:t>
            </a:r>
            <a:endParaRPr lang="ru-RU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65195" y="6328028"/>
            <a:ext cx="6738383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Государственное учреждение «Слуцкий зональный  центр гигиены и эпидемиологии»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0358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87" t="17956" r="41436" b="7386"/>
          <a:stretch/>
        </p:blipFill>
        <p:spPr bwMode="auto">
          <a:xfrm>
            <a:off x="-53812" y="1443835"/>
            <a:ext cx="3851920" cy="4815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36" t="39991" r="38295" b="5525"/>
          <a:stretch/>
        </p:blipFill>
        <p:spPr bwMode="auto">
          <a:xfrm>
            <a:off x="2892245" y="2378492"/>
            <a:ext cx="6413610" cy="4236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10364" y="603831"/>
            <a:ext cx="68717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Использование </a:t>
            </a:r>
            <a:r>
              <a:rPr lang="ru-RU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хештегов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#</a:t>
            </a:r>
            <a:r>
              <a:rPr lang="ru-RU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Здоровыегородаипоселки</a:t>
            </a:r>
            <a: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#</a:t>
            </a:r>
            <a:r>
              <a:rPr lang="ru-RU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Слуцкздоровыйгород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65195" y="6328028"/>
            <a:ext cx="6738383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Государственное учреждение «Слуцкий зональный  центр гигиены и эпидемиологии»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0435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128720" y="274638"/>
            <a:ext cx="6475728" cy="1143000"/>
          </a:xfrm>
        </p:spPr>
        <p:txBody>
          <a:bodyPr>
            <a:noAutofit/>
          </a:bodyPr>
          <a:lstStyle/>
          <a:p>
            <a:r>
              <a:rPr lang="ru-RU" sz="3200" cap="none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Использование социальных сетей для популяризации проекта</a:t>
            </a:r>
            <a:endParaRPr lang="ru-RU" sz="3200" cap="none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8" b="18507"/>
          <a:stretch/>
        </p:blipFill>
        <p:spPr>
          <a:xfrm>
            <a:off x="4724705" y="1621859"/>
            <a:ext cx="2115120" cy="36500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46" b="10707"/>
          <a:stretch/>
        </p:blipFill>
        <p:spPr>
          <a:xfrm>
            <a:off x="7052927" y="1596540"/>
            <a:ext cx="1951190" cy="367535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52" b="9095"/>
          <a:stretch/>
        </p:blipFill>
        <p:spPr>
          <a:xfrm>
            <a:off x="2587936" y="1619119"/>
            <a:ext cx="1919059" cy="365277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1" t="3838" r="121" b="14748"/>
          <a:stretch/>
        </p:blipFill>
        <p:spPr>
          <a:xfrm>
            <a:off x="296261" y="1596540"/>
            <a:ext cx="2031478" cy="367535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40" b="33535"/>
          <a:stretch/>
        </p:blipFill>
        <p:spPr>
          <a:xfrm>
            <a:off x="907080" y="3965074"/>
            <a:ext cx="2085434" cy="289292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557165" y="5502948"/>
            <a:ext cx="12437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Телеграмм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3250726" y="5655653"/>
            <a:ext cx="11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Instagram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1365195" y="6328028"/>
            <a:ext cx="6738383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Государственное учреждение «Слуцкий зональный  центр гигиены и эпидемиологии»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0730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40659" y="374900"/>
            <a:ext cx="6657234" cy="1143000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Информационно-образовательные </a:t>
            </a:r>
            <a:r>
              <a:rPr lang="ru-RU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материалы о </a:t>
            </a: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Проекте</a:t>
            </a:r>
            <a:endParaRPr lang="ru-RU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214" y="2060847"/>
            <a:ext cx="3334033" cy="444528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247" y="2060847"/>
            <a:ext cx="3118009" cy="44452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215367" y="3533995"/>
            <a:ext cx="1244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Листовки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365195" y="6328028"/>
            <a:ext cx="6738383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Государственное учреждение «Слуцкий зональный  центр гигиены и эпидемиологии»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0351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16" t="11310" r="32542" b="8134"/>
          <a:stretch/>
        </p:blipFill>
        <p:spPr bwMode="auto">
          <a:xfrm>
            <a:off x="6187542" y="1749245"/>
            <a:ext cx="2683244" cy="3734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39" t="10913" r="32430" b="6629"/>
          <a:stretch/>
        </p:blipFill>
        <p:spPr bwMode="auto">
          <a:xfrm>
            <a:off x="601670" y="3123590"/>
            <a:ext cx="2375985" cy="3396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87" t="12026" r="33708" b="6913"/>
          <a:stretch/>
        </p:blipFill>
        <p:spPr bwMode="auto">
          <a:xfrm>
            <a:off x="4419295" y="2512770"/>
            <a:ext cx="2379067" cy="3463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6" t="20929" r="65015" b="8427"/>
          <a:stretch/>
        </p:blipFill>
        <p:spPr bwMode="auto">
          <a:xfrm>
            <a:off x="2739540" y="2847569"/>
            <a:ext cx="2467022" cy="3370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97655" y="680310"/>
            <a:ext cx="47285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Ведомственная газета «ЗОЖ»</a:t>
            </a:r>
            <a:endParaRPr lang="ru-RU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65195" y="6328028"/>
            <a:ext cx="6738383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Государственное учреждение «Слуцкий зональный  центр гигиены и эпидемиологии»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5625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Рисунок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8335" y="3533732"/>
            <a:ext cx="2039852" cy="2885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Рисунок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4460" y="1941408"/>
            <a:ext cx="2060935" cy="2864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Рисунок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195" y="3746207"/>
            <a:ext cx="2080443" cy="2872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Рисунок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6652" y="1888258"/>
            <a:ext cx="2100124" cy="2970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3932706" y="661116"/>
            <a:ext cx="36754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Карманные календари </a:t>
            </a:r>
            <a:endParaRPr lang="ru-RU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65195" y="6328028"/>
            <a:ext cx="6738383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Государственное учреждение «Слуцкий зональный  центр гигиены и эпидемиологии»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0838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Рисунок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8730" y="1723712"/>
            <a:ext cx="5237322" cy="3461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" name="Рисунок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509" y="3212976"/>
            <a:ext cx="4887889" cy="3439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450850" y="40767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30238" algn="l"/>
              </a:tabLst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83205" y="680310"/>
            <a:ext cx="14741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Буклеты</a:t>
            </a:r>
            <a:endParaRPr lang="ru-RU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65195" y="6328028"/>
            <a:ext cx="6738383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Государственное учреждение «Слуцкий зональный  центр гигиены и эпидемиологии»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8749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Гигиенич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ские проекты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66864" y="1596540"/>
            <a:ext cx="6880875" cy="427809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Профилактика «ВИЧ-инфекции 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«Совершенствование мер профилактики проф.  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производственно обусловленной заболеваемости работников предприятий по производству машин и оборудованию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«Слуцк - здоровый город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» на 2021-2025г.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6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Агрогородок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Козловичи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– здоровый поселок» на 2023-2027г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6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Агрогородок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Лучники 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здоровый поселок» на 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2025-2027г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6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Агрогородок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Гацук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здоровый поселок» на 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2025-2027г.</a:t>
            </a:r>
            <a:endParaRPr lang="ru-RU" sz="16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Межведомственный  информационный проект «Школа – территория здоровья». На базе ГУО «Средняя школа № 4 г. Слуцка» организован ресурсный центр, где аккумулируются методические разработки, материалы, передовой опыт, современные технологии, необходимые для формирования </a:t>
            </a:r>
            <a:r>
              <a:rPr lang="ru-RU" sz="16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здоровьесберегающей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среды и распространения опыта практической работы. В настоящее время в Слуцком районе проект «Школа – территория здоровья» реализуется на базе всех  учреждений общего среднего образования, что составляет 100 % от общего количества школ. Проектом охвачено 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9782 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обучающихся.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555" y="4681710"/>
            <a:ext cx="1823310" cy="182474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65195" y="6328028"/>
            <a:ext cx="67383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Государственное учреждение «Слуцкий зональный  центр гигиены и эпидемиологии»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6736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1" t="12121" b="3636"/>
          <a:stretch/>
        </p:blipFill>
        <p:spPr>
          <a:xfrm rot="5400000">
            <a:off x="-282739" y="2726899"/>
            <a:ext cx="4275742" cy="311774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88982" y="680310"/>
            <a:ext cx="43597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Блокноты</a:t>
            </a:r>
            <a:r>
              <a:rPr lang="ru-RU" dirty="0" smtClean="0"/>
              <a:t> </a:t>
            </a:r>
            <a:r>
              <a:rPr lang="ru-RU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презентации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9643" r="17654" b="16270"/>
          <a:stretch/>
        </p:blipFill>
        <p:spPr bwMode="auto">
          <a:xfrm>
            <a:off x="3664683" y="1596540"/>
            <a:ext cx="5127201" cy="229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7" t="18087" r="17250" b="13542"/>
          <a:stretch/>
        </p:blipFill>
        <p:spPr bwMode="auto">
          <a:xfrm>
            <a:off x="3664682" y="4074217"/>
            <a:ext cx="5127201" cy="2379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365195" y="6328028"/>
            <a:ext cx="6738383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Государственное учреждение «Слуцкий зональный  центр гигиены и эпидемиологии»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010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24128" y="2420888"/>
            <a:ext cx="237626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 ИОМ по профилактике неинфекционных и инфекционных заболеваний  размещались логотипы проекта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24"/>
          <a:stretch/>
        </p:blipFill>
        <p:spPr>
          <a:xfrm rot="5400000">
            <a:off x="-414834" y="2762552"/>
            <a:ext cx="4358368" cy="288164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955"/>
          <a:stretch/>
        </p:blipFill>
        <p:spPr>
          <a:xfrm rot="5400000">
            <a:off x="1654561" y="979427"/>
            <a:ext cx="4572322" cy="313476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65195" y="6328028"/>
            <a:ext cx="6738383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Государственное учреждение «Слуцкий зональный  центр гигиены и эпидемиологии»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6505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8965" y="4345230"/>
            <a:ext cx="83987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БЛАГОДАРИМ ЗА ВНИМАНИЕ!</a:t>
            </a:r>
            <a:endParaRPr lang="ru-RU" sz="4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516" y="1749245"/>
            <a:ext cx="4547106" cy="2748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8963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351" y="3429000"/>
            <a:ext cx="8246070" cy="1820190"/>
          </a:xfrm>
        </p:spPr>
        <p:txBody>
          <a:bodyPr anchor="b"/>
          <a:lstStyle/>
          <a:p>
            <a:pPr algn="ctr"/>
            <a:r>
              <a:rPr lang="ru-RU" sz="6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МЕРОПРИЯТИЯ</a:t>
            </a:r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65195" y="6328028"/>
            <a:ext cx="67383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Государственное учреждение «Слуцкий зональный  центр гигиены и эпидемиологии»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425" y="1596540"/>
            <a:ext cx="4547106" cy="2748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422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1425" y="527605"/>
            <a:ext cx="6862575" cy="68488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Межрайонный марафон «КИЛОМЕТРЫ БЕЗ ТАБАКА» 2024</a:t>
            </a:r>
            <a:endParaRPr lang="ru-RU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12366" y="1749245"/>
            <a:ext cx="3808475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Слуцкий район занял 1-е место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55" y="1949300"/>
            <a:ext cx="3515665" cy="2168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55" y="4000939"/>
            <a:ext cx="3515666" cy="240895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696" y="2665474"/>
            <a:ext cx="4999311" cy="329688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1365195" y="6328028"/>
            <a:ext cx="67383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Государственное учреждение «Слуцкий зональный  центр гигиены и эпидемиологии»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8316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8720" y="374900"/>
            <a:ext cx="6934594" cy="1163024"/>
          </a:xfrm>
        </p:spPr>
        <p:txBody>
          <a:bodyPr>
            <a:no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29.06.2024 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районный велосипедный тур «Дорогами освободителей», посвященный 80-летию освобождения Беларуси от немецко-фашистских захватчиков</a:t>
            </a:r>
          </a:p>
        </p:txBody>
      </p:sp>
      <p:pic>
        <p:nvPicPr>
          <p:cNvPr id="8" name="Рисунок 7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1540" y="1532310"/>
            <a:ext cx="3645572" cy="2670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1540" y="3972157"/>
            <a:ext cx="3645572" cy="22917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965" y="2446863"/>
            <a:ext cx="4864124" cy="351221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/>
          <p:cNvSpPr txBox="1"/>
          <p:nvPr/>
        </p:nvSpPr>
        <p:spPr>
          <a:xfrm>
            <a:off x="1365195" y="6328028"/>
            <a:ext cx="67383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Государственное учреждение «Слуцкий зональный  центр гигиены и эпидемиологии»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2132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1425" y="527605"/>
            <a:ext cx="6558080" cy="916230"/>
          </a:xfrm>
        </p:spPr>
        <p:txBody>
          <a:bodyPr>
            <a:no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07-09.06.224 </a:t>
            </a: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районный </a:t>
            </a:r>
            <a:r>
              <a:rPr lang="ru-RU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туристический слет «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TourFest</a:t>
            </a:r>
            <a:r>
              <a:rPr lang="ru-RU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2024»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0" y="402907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0" y="736282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2" name="Рисунок 1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704" y="1749245"/>
            <a:ext cx="4275741" cy="29013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068" y="2982893"/>
            <a:ext cx="4442932" cy="3006763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Box 13"/>
          <p:cNvSpPr txBox="1"/>
          <p:nvPr/>
        </p:nvSpPr>
        <p:spPr>
          <a:xfrm>
            <a:off x="1365195" y="6328028"/>
            <a:ext cx="67383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Государственное учреждение «Слуцкий зональный  центр гигиены и эпидемиологии»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0152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4396</TotalTime>
  <Words>1929</Words>
  <Application>Microsoft Office PowerPoint</Application>
  <PresentationFormat>Экран (4:3)</PresentationFormat>
  <Paragraphs>154</Paragraphs>
  <Slides>52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52</vt:i4>
      </vt:variant>
    </vt:vector>
  </HeadingPairs>
  <TitlesOfParts>
    <vt:vector size="53" baseType="lpstr">
      <vt:lpstr>Office Theme</vt:lpstr>
      <vt:lpstr>Презентация PowerPoint</vt:lpstr>
      <vt:lpstr>ЗДОРОВЫЕ ГОРОДА И ПОСЕЛКИ</vt:lpstr>
      <vt:lpstr>Этапы реализации </vt:lpstr>
      <vt:lpstr>«Здоровые города и поселки»</vt:lpstr>
      <vt:lpstr>Гигиенические проекты</vt:lpstr>
      <vt:lpstr>МЕРОПРИЯТИЯ </vt:lpstr>
      <vt:lpstr>Межрайонный марафон «КИЛОМЕТРЫ БЕЗ ТАБАКА» 2024</vt:lpstr>
      <vt:lpstr>29.06.2024 районный велосипедный тур «Дорогами освободителей», посвященный 80-летию освобождения Беларуси от немецко-фашистских захватчиков</vt:lpstr>
      <vt:lpstr>07-09.06.224 районный туристический слет «TourFest – 2024»</vt:lpstr>
      <vt:lpstr> 24.01.2024 районные соревнования по лыжным гонкам «Слуцкая лыжня – 2024»</vt:lpstr>
      <vt:lpstr>22.09.2024 экологическая акция «Всемирный день без автомобиля»</vt:lpstr>
      <vt:lpstr>26.09.2024 спортивное мероприятие  «С активным долголетием, отпразднуем 100-летие»</vt:lpstr>
      <vt:lpstr>30.09.2024 турнир по быстрым шахматам, приуроченный Дню пожилых людей</vt:lpstr>
      <vt:lpstr>30.09.2024 марафон по скандинавской ходьбе «Активное долголетие»</vt:lpstr>
      <vt:lpstr>Шаг к  олимпу</vt:lpstr>
      <vt:lpstr>Спортивные мероприятия в учреждениях образования</vt:lpstr>
      <vt:lpstr>Конкурс «Лучший двор города»</vt:lpstr>
      <vt:lpstr>Волонтерское движение</vt:lpstr>
      <vt:lpstr>Презентация PowerPoint</vt:lpstr>
      <vt:lpstr>Презентация PowerPoint</vt:lpstr>
      <vt:lpstr>ГУО «Средняя школа №9 г. Слуцка</vt:lpstr>
      <vt:lpstr>ГУО «Средняя школа №6 г. Слуцка»</vt:lpstr>
      <vt:lpstr>ГУО «Средняя школа №5 г. Слуцка»</vt:lpstr>
      <vt:lpstr>Реализация современных здоровьесберегающих технологий, обеспечивающих сохранение и укрепление здоровья детей и подростков в учреждениях образования</vt:lpstr>
      <vt:lpstr>Презентация PowerPoint</vt:lpstr>
      <vt:lpstr>Здоровая продукция</vt:lpstr>
      <vt:lpstr>ОАО «Слуцкий мясокомбинат»</vt:lpstr>
      <vt:lpstr>ОАО «Слуцкий мясокомбинат»</vt:lpstr>
      <vt:lpstr>ОАО «Слуцкий хлебозавод»</vt:lpstr>
      <vt:lpstr>ОАО «Слуцкий хлебозавод»</vt:lpstr>
      <vt:lpstr>ОАО «Слуцкий сыродельный комбинат» </vt:lpstr>
      <vt:lpstr>Презентация PowerPoint</vt:lpstr>
      <vt:lpstr>Презентация PowerPoint</vt:lpstr>
      <vt:lpstr>Презентация PowerPoint</vt:lpstr>
      <vt:lpstr>Ремонт дорожного покрытия</vt:lpstr>
      <vt:lpstr>Презентация PowerPoint</vt:lpstr>
      <vt:lpstr> Площадки</vt:lpstr>
      <vt:lpstr>Информационное сопровождение </vt:lpstr>
      <vt:lpstr>Публикации о проекте в печати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Использование социальных сетей для популяризации проекта</vt:lpstr>
      <vt:lpstr>Информационно-образовательные материалы о Проекте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Березовская Н.В.</dc:creator>
  <cp:lastModifiedBy>михновец</cp:lastModifiedBy>
  <cp:revision>145</cp:revision>
  <dcterms:created xsi:type="dcterms:W3CDTF">2013-08-21T19:17:07Z</dcterms:created>
  <dcterms:modified xsi:type="dcterms:W3CDTF">2025-02-20T11:59:22Z</dcterms:modified>
</cp:coreProperties>
</file>