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70" r:id="rId9"/>
    <p:sldId id="272" r:id="rId10"/>
    <p:sldId id="273" r:id="rId11"/>
    <p:sldId id="274" r:id="rId12"/>
    <p:sldId id="262" r:id="rId13"/>
    <p:sldId id="264" r:id="rId14"/>
    <p:sldId id="265" r:id="rId15"/>
    <p:sldId id="266" r:id="rId16"/>
    <p:sldId id="267" r:id="rId17"/>
    <p:sldId id="268" r:id="rId18"/>
    <p:sldId id="271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D13"/>
    <a:srgbClr val="52B44A"/>
    <a:srgbClr val="306A2C"/>
    <a:srgbClr val="357430"/>
    <a:srgbClr val="006666"/>
    <a:srgbClr val="7B7149"/>
    <a:srgbClr val="5E7D19"/>
    <a:srgbClr val="3B6F17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488B2-3D46-44D3-B2E4-9B5BFF6341F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42E5-DEAD-45D4-A12F-C7C37832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42E5-DEAD-45D4-A12F-C7C378324C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1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5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15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3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4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1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6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1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2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2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4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0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1098-98CE-4DBA-B5E4-7028B4BF085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2" y="818606"/>
            <a:ext cx="9126583" cy="32322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Эффективность и целесообразность вакцинации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643153"/>
            <a:ext cx="7766936" cy="7663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ГУ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«Слуцкий зональный центр гигиены и эпидемиологии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»,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                                    врач-эпидемиолог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отдела эпидемиологии Антонович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И.О.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8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017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07" y="3169920"/>
            <a:ext cx="8900160" cy="3196046"/>
          </a:xfrm>
        </p:spPr>
        <p:txBody>
          <a:bodyPr/>
          <a:lstStyle/>
          <a:p>
            <a:r>
              <a:rPr lang="ru-RU" dirty="0" smtClean="0">
                <a:solidFill>
                  <a:srgbClr val="357430"/>
                </a:solidFill>
              </a:rPr>
              <a:t>Применяется 13-валентная </a:t>
            </a:r>
            <a:r>
              <a:rPr lang="ru-RU" dirty="0">
                <a:solidFill>
                  <a:srgbClr val="357430"/>
                </a:solidFill>
              </a:rPr>
              <a:t>конъюгированная вакцина Превенар 13®, производства компании PFIZER (США/Ирландия), </a:t>
            </a:r>
            <a:r>
              <a:rPr lang="ru-RU" dirty="0" smtClean="0">
                <a:solidFill>
                  <a:srgbClr val="357430"/>
                </a:solidFill>
              </a:rPr>
              <a:t>которая эффективно защищает </a:t>
            </a:r>
            <a:r>
              <a:rPr lang="ru-RU" dirty="0">
                <a:solidFill>
                  <a:srgbClr val="357430"/>
                </a:solidFill>
              </a:rPr>
              <a:t>от 13 типов </a:t>
            </a:r>
            <a:r>
              <a:rPr lang="ru-RU" dirty="0" smtClean="0">
                <a:solidFill>
                  <a:srgbClr val="357430"/>
                </a:solidFill>
              </a:rPr>
              <a:t>пневмококка и обладает </a:t>
            </a:r>
            <a:r>
              <a:rPr lang="ru-RU" dirty="0">
                <a:solidFill>
                  <a:srgbClr val="357430"/>
                </a:solidFill>
              </a:rPr>
              <a:t>доказанной </a:t>
            </a:r>
            <a:r>
              <a:rPr lang="ru-RU" dirty="0" smtClean="0">
                <a:solidFill>
                  <a:srgbClr val="357430"/>
                </a:solidFill>
              </a:rPr>
              <a:t>безопасностью</a:t>
            </a:r>
            <a:r>
              <a:rPr lang="ru-RU" sz="800" dirty="0" smtClean="0">
                <a:solidFill>
                  <a:srgbClr val="357430"/>
                </a:solidFill>
              </a:rPr>
              <a:t>.</a:t>
            </a:r>
            <a:r>
              <a:rPr lang="ru-RU" dirty="0" smtClean="0">
                <a:solidFill>
                  <a:srgbClr val="357430"/>
                </a:solidFill>
              </a:rPr>
              <a:t> </a:t>
            </a:r>
            <a:endParaRPr lang="ru-RU" dirty="0">
              <a:solidFill>
                <a:srgbClr val="357430"/>
              </a:solidFill>
            </a:endParaRPr>
          </a:p>
          <a:p>
            <a:r>
              <a:rPr lang="ru-RU" dirty="0">
                <a:solidFill>
                  <a:srgbClr val="357430"/>
                </a:solidFill>
              </a:rPr>
              <a:t>Вакцина Превенар 13® представляет собой капсульные полисахариды 13 серотипов пневмококка: 1, 3, 4, 5, 6A, 6B, 7F, 9V, 14, 18C, 19A, 19F и 23F, индивидуально конъюгированные с дифтерийным белком CRM197 и адсорбированные на фосфате алюминия</a:t>
            </a:r>
            <a:r>
              <a:rPr lang="ru-RU" sz="800" dirty="0">
                <a:solidFill>
                  <a:srgbClr val="357430"/>
                </a:solidFill>
              </a:rPr>
              <a:t>.</a:t>
            </a:r>
            <a:r>
              <a:rPr lang="ru-RU" dirty="0">
                <a:solidFill>
                  <a:srgbClr val="357430"/>
                </a:solidFill>
              </a:rPr>
              <a:t> </a:t>
            </a:r>
            <a:endParaRPr lang="ru-RU" dirty="0" smtClean="0">
              <a:solidFill>
                <a:srgbClr val="357430"/>
              </a:solidFill>
            </a:endParaRPr>
          </a:p>
          <a:p>
            <a:r>
              <a:rPr lang="ru-RU" dirty="0" smtClean="0">
                <a:solidFill>
                  <a:srgbClr val="357430"/>
                </a:solidFill>
              </a:rPr>
              <a:t>Расширенным уровнем защиты от пневмококковой инфекции обладает  вакцина Превенар 20®, созданная на основе Превенар 13 и дополненная полисахаридами 7 </a:t>
            </a:r>
            <a:r>
              <a:rPr lang="ru-RU" dirty="0">
                <a:solidFill>
                  <a:srgbClr val="357430"/>
                </a:solidFill>
              </a:rPr>
              <a:t>серотипов </a:t>
            </a:r>
            <a:r>
              <a:rPr lang="ru-RU" dirty="0" smtClean="0">
                <a:solidFill>
                  <a:srgbClr val="357430"/>
                </a:solidFill>
              </a:rPr>
              <a:t>пневмококка</a:t>
            </a:r>
            <a:r>
              <a:rPr lang="ru-RU" dirty="0">
                <a:solidFill>
                  <a:srgbClr val="357430"/>
                </a:solidFill>
              </a:rPr>
              <a:t>: </a:t>
            </a:r>
            <a:r>
              <a:rPr lang="ru-RU" dirty="0" smtClean="0">
                <a:solidFill>
                  <a:srgbClr val="357430"/>
                </a:solidFill>
              </a:rPr>
              <a:t>8</a:t>
            </a:r>
            <a:r>
              <a:rPr lang="ru-RU" dirty="0">
                <a:solidFill>
                  <a:srgbClr val="357430"/>
                </a:solidFill>
              </a:rPr>
              <a:t>, </a:t>
            </a:r>
            <a:r>
              <a:rPr lang="ru-RU" dirty="0" smtClean="0">
                <a:solidFill>
                  <a:srgbClr val="357430"/>
                </a:solidFill>
              </a:rPr>
              <a:t>10А</a:t>
            </a:r>
            <a:r>
              <a:rPr lang="ru-RU" dirty="0">
                <a:solidFill>
                  <a:srgbClr val="357430"/>
                </a:solidFill>
              </a:rPr>
              <a:t>, 11А, 12F, </a:t>
            </a:r>
            <a:r>
              <a:rPr lang="ru-RU" dirty="0" smtClean="0">
                <a:solidFill>
                  <a:srgbClr val="357430"/>
                </a:solidFill>
              </a:rPr>
              <a:t>15В, </a:t>
            </a:r>
            <a:r>
              <a:rPr lang="ru-RU" dirty="0">
                <a:solidFill>
                  <a:srgbClr val="357430"/>
                </a:solidFill>
              </a:rPr>
              <a:t>22F, </a:t>
            </a:r>
            <a:r>
              <a:rPr lang="ru-RU" dirty="0" smtClean="0">
                <a:solidFill>
                  <a:srgbClr val="357430"/>
                </a:solidFill>
              </a:rPr>
              <a:t>33F</a:t>
            </a:r>
            <a:r>
              <a:rPr lang="ru-RU" sz="800" dirty="0" smtClean="0">
                <a:solidFill>
                  <a:srgbClr val="357430"/>
                </a:solidFill>
              </a:rPr>
              <a:t>.</a:t>
            </a:r>
            <a:r>
              <a:rPr lang="ru-RU" dirty="0" smtClean="0">
                <a:solidFill>
                  <a:srgbClr val="357430"/>
                </a:solidFill>
              </a:rPr>
              <a:t> </a:t>
            </a:r>
            <a:endParaRPr lang="ru-RU" dirty="0">
              <a:solidFill>
                <a:srgbClr val="35743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3474" y="461554"/>
            <a:ext cx="9213669" cy="146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2025 году начата </a:t>
            </a:r>
            <a:r>
              <a:rPr lang="ru-RU" dirty="0"/>
              <a:t>вакцинация всех детей </a:t>
            </a:r>
            <a:r>
              <a:rPr lang="ru-RU" dirty="0" smtClean="0"/>
              <a:t>в возрасте до </a:t>
            </a:r>
            <a:r>
              <a:rPr lang="ru-RU" dirty="0"/>
              <a:t>1 года (в </a:t>
            </a:r>
            <a:r>
              <a:rPr lang="ru-RU" dirty="0" smtClean="0"/>
              <a:t>2, 4 и 12 месяцев) от </a:t>
            </a:r>
            <a:r>
              <a:rPr lang="ru-RU" dirty="0"/>
              <a:t>пневмококковой </a:t>
            </a:r>
            <a:r>
              <a:rPr lang="ru-RU" dirty="0" smtClean="0"/>
              <a:t>инфекции, включая её инвазивные (менингит</a:t>
            </a:r>
            <a:r>
              <a:rPr lang="ru-RU" dirty="0"/>
              <a:t>, бактериемию, сепсис, тяжелые пневмонии) и неинвазивные (внебольничные пневмонии и средние отиты) </a:t>
            </a:r>
            <a:r>
              <a:rPr lang="ru-RU" dirty="0" smtClean="0"/>
              <a:t>формы</a:t>
            </a:r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Рисунок 4" descr="C:\Users\789D~1\AppData\Local\Temp\{69C4F0AA-8C18-4B1D-8048-4DC9B1C13D5B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205" y="2847702"/>
            <a:ext cx="1622071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00891" y="2142308"/>
            <a:ext cx="9196252" cy="809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Вакцинация – единственный способ снизить заболеваемость и смертность от пневмококковой инфекции, </a:t>
            </a:r>
            <a:r>
              <a:rPr lang="ru-RU" dirty="0"/>
              <a:t>повлиять </a:t>
            </a:r>
            <a:r>
              <a:rPr lang="ru-RU" dirty="0" smtClean="0"/>
              <a:t>на уровень антибиотикорезистентности</a:t>
            </a:r>
            <a:r>
              <a:rPr lang="ru-RU" dirty="0"/>
              <a:t> </a:t>
            </a:r>
            <a:r>
              <a:rPr lang="ru-RU" dirty="0" smtClean="0"/>
              <a:t>Streptococсus </a:t>
            </a:r>
            <a:r>
              <a:rPr lang="ru-RU" dirty="0"/>
              <a:t>pneumoniae</a:t>
            </a:r>
            <a:r>
              <a:rPr lang="ru-RU" dirty="0" smtClean="0"/>
              <a:t> </a:t>
            </a: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068389" y="1924594"/>
            <a:ext cx="287382" cy="209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873" y="4999807"/>
            <a:ext cx="1503899" cy="990067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5068390" y="2960914"/>
            <a:ext cx="287382" cy="209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2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414101" cy="6618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69327"/>
            <a:ext cx="9555237" cy="327203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315D13"/>
                </a:solidFill>
              </a:rPr>
              <a:t>Планируется применение комбинированной адсорбированной вакцины </a:t>
            </a:r>
            <a:r>
              <a:rPr lang="ru-RU" dirty="0" err="1">
                <a:solidFill>
                  <a:srgbClr val="315D13"/>
                </a:solidFill>
              </a:rPr>
              <a:t>Адасель</a:t>
            </a:r>
            <a:r>
              <a:rPr lang="ru-RU" dirty="0">
                <a:solidFill>
                  <a:srgbClr val="315D13"/>
                </a:solidFill>
              </a:rPr>
              <a:t>® (</a:t>
            </a:r>
            <a:r>
              <a:rPr lang="ru-RU" dirty="0" err="1">
                <a:solidFill>
                  <a:srgbClr val="315D13"/>
                </a:solidFill>
              </a:rPr>
              <a:t>Adasel</a:t>
            </a:r>
            <a:r>
              <a:rPr lang="ru-RU" dirty="0" smtClean="0">
                <a:solidFill>
                  <a:srgbClr val="315D13"/>
                </a:solidFill>
              </a:rPr>
              <a:t>), производитель </a:t>
            </a:r>
            <a:r>
              <a:rPr lang="ru-RU" dirty="0">
                <a:solidFill>
                  <a:srgbClr val="315D13"/>
                </a:solidFill>
              </a:rPr>
              <a:t>вакцины </a:t>
            </a:r>
            <a:r>
              <a:rPr lang="ru-RU" dirty="0" smtClean="0">
                <a:solidFill>
                  <a:srgbClr val="315D13"/>
                </a:solidFill>
              </a:rPr>
              <a:t>-                                                                       </a:t>
            </a:r>
            <a:r>
              <a:rPr lang="ru-RU" dirty="0" err="1">
                <a:solidFill>
                  <a:srgbClr val="315D13"/>
                </a:solidFill>
              </a:rPr>
              <a:t>Sanofi</a:t>
            </a:r>
            <a:r>
              <a:rPr lang="ru-RU" dirty="0">
                <a:solidFill>
                  <a:srgbClr val="315D13"/>
                </a:solidFill>
              </a:rPr>
              <a:t> </a:t>
            </a:r>
            <a:r>
              <a:rPr lang="ru-RU" dirty="0" err="1">
                <a:solidFill>
                  <a:srgbClr val="315D13"/>
                </a:solidFill>
              </a:rPr>
              <a:t>Pasteur</a:t>
            </a:r>
            <a:r>
              <a:rPr lang="ru-RU" dirty="0">
                <a:solidFill>
                  <a:srgbClr val="315D13"/>
                </a:solidFill>
              </a:rPr>
              <a:t> </a:t>
            </a:r>
            <a:r>
              <a:rPr lang="ru-RU" dirty="0" err="1">
                <a:solidFill>
                  <a:srgbClr val="315D13"/>
                </a:solidFill>
              </a:rPr>
              <a:t>Limited</a:t>
            </a:r>
            <a:r>
              <a:rPr lang="ru-RU" dirty="0">
                <a:solidFill>
                  <a:srgbClr val="315D13"/>
                </a:solidFill>
              </a:rPr>
              <a:t>, </a:t>
            </a:r>
            <a:r>
              <a:rPr lang="ru-RU" dirty="0" smtClean="0">
                <a:solidFill>
                  <a:srgbClr val="315D13"/>
                </a:solidFill>
              </a:rPr>
              <a:t>Канада.</a:t>
            </a:r>
          </a:p>
          <a:p>
            <a:r>
              <a:rPr lang="ru-RU" dirty="0" smtClean="0">
                <a:solidFill>
                  <a:srgbClr val="315D13"/>
                </a:solidFill>
              </a:rPr>
              <a:t> Комбинированная вакцина предназначена </a:t>
            </a:r>
            <a:r>
              <a:rPr lang="ru-RU" dirty="0">
                <a:solidFill>
                  <a:srgbClr val="315D13"/>
                </a:solidFill>
              </a:rPr>
              <a:t>для </a:t>
            </a:r>
            <a:r>
              <a:rPr lang="ru-RU" dirty="0" smtClean="0">
                <a:solidFill>
                  <a:srgbClr val="315D13"/>
                </a:solidFill>
              </a:rPr>
              <a:t>профилактики                     коклюша, а также дифтерии /уменьшенное содержание антигена –         дифтерийного анатоксина/ и столбняка /столбнячный анатоксин/</a:t>
            </a:r>
            <a:r>
              <a:rPr lang="ru-RU" sz="800" dirty="0" smtClean="0">
                <a:solidFill>
                  <a:srgbClr val="315D13"/>
                </a:solidFill>
              </a:rPr>
              <a:t>.</a:t>
            </a:r>
            <a:r>
              <a:rPr lang="ru-RU" dirty="0" smtClean="0">
                <a:solidFill>
                  <a:srgbClr val="315D13"/>
                </a:solidFill>
              </a:rPr>
              <a:t> </a:t>
            </a:r>
            <a:endParaRPr lang="ru-RU" dirty="0">
              <a:solidFill>
                <a:srgbClr val="315D13"/>
              </a:solidFill>
            </a:endParaRPr>
          </a:p>
          <a:p>
            <a:r>
              <a:rPr lang="ru-RU" dirty="0" smtClean="0">
                <a:solidFill>
                  <a:srgbClr val="315D13"/>
                </a:solidFill>
              </a:rPr>
              <a:t>Вакцина </a:t>
            </a:r>
            <a:r>
              <a:rPr lang="ru-RU" dirty="0" err="1" smtClean="0">
                <a:solidFill>
                  <a:srgbClr val="315D13"/>
                </a:solidFill>
              </a:rPr>
              <a:t>Адасель</a:t>
            </a:r>
            <a:r>
              <a:rPr lang="ru-RU" dirty="0" smtClean="0">
                <a:solidFill>
                  <a:srgbClr val="315D13"/>
                </a:solidFill>
              </a:rPr>
              <a:t>® применяется </a:t>
            </a:r>
            <a:r>
              <a:rPr lang="ru-RU" dirty="0">
                <a:solidFill>
                  <a:srgbClr val="315D13"/>
                </a:solidFill>
              </a:rPr>
              <a:t>у детей от 4-х лет и взрослых до 64 </a:t>
            </a:r>
            <a:r>
              <a:rPr lang="ru-RU" dirty="0" smtClean="0">
                <a:solidFill>
                  <a:srgbClr val="315D13"/>
                </a:solidFill>
              </a:rPr>
              <a:t>лет.</a:t>
            </a:r>
          </a:p>
          <a:p>
            <a:r>
              <a:rPr lang="ru-RU" dirty="0">
                <a:solidFill>
                  <a:srgbClr val="315D13"/>
                </a:solidFill>
              </a:rPr>
              <a:t>Вакцинация </a:t>
            </a:r>
            <a:r>
              <a:rPr lang="ru-RU" dirty="0" smtClean="0">
                <a:solidFill>
                  <a:srgbClr val="315D13"/>
                </a:solidFill>
              </a:rPr>
              <a:t>рекомендована медицинским работникам /особенно педиатрам/,  работникам детских учреждений образования;                                                        во </a:t>
            </a:r>
            <a:r>
              <a:rPr lang="ru-RU" dirty="0">
                <a:solidFill>
                  <a:srgbClr val="315D13"/>
                </a:solidFill>
              </a:rPr>
              <a:t>II или III триместре </a:t>
            </a:r>
            <a:r>
              <a:rPr lang="ru-RU" dirty="0" smtClean="0">
                <a:solidFill>
                  <a:srgbClr val="315D13"/>
                </a:solidFill>
              </a:rPr>
              <a:t> беременности </a:t>
            </a:r>
            <a:r>
              <a:rPr lang="ru-RU" dirty="0">
                <a:solidFill>
                  <a:srgbClr val="315D13"/>
                </a:solidFill>
              </a:rPr>
              <a:t>является оптимальной </a:t>
            </a:r>
            <a:r>
              <a:rPr lang="ru-RU" dirty="0" smtClean="0">
                <a:solidFill>
                  <a:srgbClr val="315D13"/>
                </a:solidFill>
              </a:rPr>
              <a:t>                                для </a:t>
            </a:r>
            <a:r>
              <a:rPr lang="ru-RU" dirty="0">
                <a:solidFill>
                  <a:srgbClr val="315D13"/>
                </a:solidFill>
              </a:rPr>
              <a:t>передачи антител развивающемуся плоду.</a:t>
            </a:r>
            <a:endParaRPr lang="ru-RU" dirty="0" smtClean="0">
              <a:solidFill>
                <a:srgbClr val="315D13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334" y="609600"/>
            <a:ext cx="8423123" cy="661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детей в возрасте 6 лет введена бустерная </a:t>
            </a:r>
            <a:r>
              <a:rPr lang="ru-RU" dirty="0"/>
              <a:t>вакцинация против коклюша </a:t>
            </a:r>
            <a:r>
              <a:rPr lang="ru-RU" dirty="0" smtClean="0"/>
              <a:t>с использованием бесклеточного /ацеллюлярного/компонента</a:t>
            </a:r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Рисунок 4" descr="D:\резерв с диска С\Мои документы\СМИ-ЕНИ\КОКЛЮШ, дифтерия, столбняк\adacel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t="22628" r="12784" b="13139"/>
          <a:stretch/>
        </p:blipFill>
        <p:spPr bwMode="auto">
          <a:xfrm>
            <a:off x="8381684" y="3300444"/>
            <a:ext cx="1611086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4572000" y="1332411"/>
            <a:ext cx="304800" cy="400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333" y="1733006"/>
            <a:ext cx="875405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Бесклеточные коклюшные вакцины содержат коклюшный </a:t>
            </a:r>
            <a:r>
              <a:rPr lang="ru-RU" dirty="0"/>
              <a:t>анатоксин (КА</a:t>
            </a:r>
            <a:r>
              <a:rPr lang="ru-RU" dirty="0" smtClean="0"/>
              <a:t>), филаментозный </a:t>
            </a:r>
            <a:r>
              <a:rPr lang="ru-RU" dirty="0"/>
              <a:t>гемагглютинин (ФГА), </a:t>
            </a:r>
            <a:r>
              <a:rPr lang="ru-RU" dirty="0" smtClean="0"/>
              <a:t>пертактин (белок наружной мембраны)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602480" y="2464526"/>
            <a:ext cx="243840" cy="304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7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     </a:t>
            </a:r>
            <a:endParaRPr lang="ru-RU" sz="2000" dirty="0">
              <a:solidFill>
                <a:srgbClr val="5E7D19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8" y="380274"/>
            <a:ext cx="5493865" cy="3605349"/>
          </a:xfrm>
        </p:spPr>
      </p:pic>
      <p:sp>
        <p:nvSpPr>
          <p:cNvPr id="5" name="Прямоугольник 4"/>
          <p:cNvSpPr/>
          <p:nvPr/>
        </p:nvSpPr>
        <p:spPr>
          <a:xfrm>
            <a:off x="1567544" y="4084320"/>
            <a:ext cx="7872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Цель компетентного информирования населения о преимуществах иммунопрофилактики – это формирование осознанной приверженности к вакцинации, уверенности в безопасности конкретных вакцин и возможности обеспечении посредством вакцинации здоровья  на  протяжении всей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417235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3177"/>
            <a:ext cx="8588586" cy="198474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5E7D19"/>
                </a:solidFill>
              </a:rPr>
              <a:t>У части населения отсутствие  приверженности  к вакцинации вызывает сомнение в её необходимости и безопасности и, как следствие, переход на активные позиции </a:t>
            </a:r>
            <a:r>
              <a:rPr lang="ru-RU" sz="2000" dirty="0" err="1">
                <a:solidFill>
                  <a:srgbClr val="5E7D19"/>
                </a:solidFill>
              </a:rPr>
              <a:t>антиваксерства</a:t>
            </a:r>
            <a:r>
              <a:rPr lang="ru-RU" sz="2000" dirty="0">
                <a:solidFill>
                  <a:srgbClr val="5E7D19"/>
                </a:solidFill>
              </a:rPr>
              <a:t>.                                                                                                                      Всемирная организация здравоохранения  (ВОЗ</a:t>
            </a:r>
            <a:r>
              <a:rPr lang="ru-RU" sz="2000" dirty="0" smtClean="0">
                <a:solidFill>
                  <a:srgbClr val="5E7D19"/>
                </a:solidFill>
              </a:rPr>
              <a:t>), обеспокоенная </a:t>
            </a:r>
            <a:r>
              <a:rPr lang="ru-RU" sz="2000" dirty="0">
                <a:solidFill>
                  <a:srgbClr val="5E7D19"/>
                </a:solidFill>
              </a:rPr>
              <a:t>этой ситуацией, в 2019 году </a:t>
            </a:r>
            <a:r>
              <a:rPr lang="ru-RU" sz="2000" dirty="0" smtClean="0">
                <a:solidFill>
                  <a:srgbClr val="5E7D19"/>
                </a:solidFill>
              </a:rPr>
              <a:t>включила отказы </a:t>
            </a:r>
            <a:r>
              <a:rPr lang="ru-RU" sz="2000" dirty="0">
                <a:solidFill>
                  <a:srgbClr val="5E7D19"/>
                </a:solidFill>
              </a:rPr>
              <a:t>в список десяти главных угроз мировому </a:t>
            </a:r>
            <a:r>
              <a:rPr lang="ru-RU" sz="2000" dirty="0" smtClean="0">
                <a:solidFill>
                  <a:srgbClr val="5E7D19"/>
                </a:solidFill>
              </a:rPr>
              <a:t>здравоохранению.</a:t>
            </a:r>
            <a:br>
              <a:rPr lang="ru-RU" sz="2000" dirty="0" smtClean="0">
                <a:solidFill>
                  <a:srgbClr val="5E7D19"/>
                </a:solidFill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rgbClr val="5E7D1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5310051"/>
            <a:ext cx="9579427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>                                    </a:t>
            </a:r>
            <a:endParaRPr lang="ru-RU" dirty="0">
              <a:solidFill>
                <a:srgbClr val="5E7D19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297" y="1474561"/>
            <a:ext cx="899513" cy="74531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02925" y="2367917"/>
            <a:ext cx="9020940" cy="1141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dirty="0" smtClean="0">
                <a:latin typeface="Arial Narrow" panose="020B0606020202030204" pitchFamily="34" charset="0"/>
              </a:rPr>
              <a:t>Вопрос </a:t>
            </a:r>
            <a:r>
              <a:rPr lang="ru-RU" sz="1900" dirty="0">
                <a:latin typeface="Arial Narrow" panose="020B0606020202030204" pitchFamily="34" charset="0"/>
              </a:rPr>
              <a:t>о необходимости вакцинации </a:t>
            </a:r>
            <a:r>
              <a:rPr lang="ru-RU" sz="1900" dirty="0" smtClean="0">
                <a:latin typeface="Arial Narrow" panose="020B0606020202030204" pitchFamily="34" charset="0"/>
              </a:rPr>
              <a:t>у отказчиков </a:t>
            </a:r>
            <a:r>
              <a:rPr lang="ru-RU" sz="1900" dirty="0">
                <a:latin typeface="Arial Narrow" panose="020B0606020202030204" pitchFamily="34" charset="0"/>
              </a:rPr>
              <a:t>не стоит остро, риски оцениваются </a:t>
            </a:r>
            <a:r>
              <a:rPr lang="ru-RU" sz="1900" dirty="0" smtClean="0">
                <a:latin typeface="Arial Narrow" panose="020B0606020202030204" pitchFamily="34" charset="0"/>
              </a:rPr>
              <a:t>не рационально</a:t>
            </a:r>
            <a:r>
              <a:rPr lang="ru-RU" sz="1900" dirty="0">
                <a:latin typeface="Arial Narrow" panose="020B0606020202030204" pitchFamily="34" charset="0"/>
              </a:rPr>
              <a:t>, а эмоционально: </a:t>
            </a:r>
            <a:r>
              <a:rPr lang="ru-RU" sz="1900" dirty="0" smtClean="0">
                <a:latin typeface="Arial Narrow" panose="020B0606020202030204" pitchFamily="34" charset="0"/>
              </a:rPr>
              <a:t>угроза </a:t>
            </a:r>
            <a:r>
              <a:rPr lang="ru-RU" sz="1900" dirty="0">
                <a:latin typeface="Arial Narrow" panose="020B0606020202030204" pitchFamily="34" charset="0"/>
              </a:rPr>
              <a:t>инфекционного </a:t>
            </a:r>
            <a:r>
              <a:rPr lang="ru-RU" sz="1900" dirty="0" smtClean="0">
                <a:latin typeface="Arial Narrow" panose="020B0606020202030204" pitchFamily="34" charset="0"/>
              </a:rPr>
              <a:t>заболевания не воспринимается до тех пор, </a:t>
            </a:r>
            <a:r>
              <a:rPr lang="ru-RU" sz="1900" dirty="0">
                <a:latin typeface="Arial Narrow" panose="020B0606020202030204" pitchFamily="34" charset="0"/>
              </a:rPr>
              <a:t>пока </a:t>
            </a:r>
            <a:r>
              <a:rPr lang="ru-RU" sz="1900" dirty="0" smtClean="0">
                <a:latin typeface="Arial Narrow" panose="020B0606020202030204" pitchFamily="34" charset="0"/>
              </a:rPr>
              <a:t>человек не столкнется </a:t>
            </a:r>
            <a:r>
              <a:rPr lang="ru-RU" sz="1900" dirty="0">
                <a:latin typeface="Arial Narrow" panose="020B0606020202030204" pitchFamily="34" charset="0"/>
              </a:rPr>
              <a:t>с ним и его тяжелыми </a:t>
            </a:r>
            <a:r>
              <a:rPr lang="ru-RU" sz="1900" dirty="0" smtClean="0">
                <a:latin typeface="Arial Narrow" panose="020B0606020202030204" pitchFamily="34" charset="0"/>
              </a:rPr>
              <a:t>последствиями </a:t>
            </a:r>
            <a:r>
              <a:rPr lang="ru-RU" sz="1900" dirty="0">
                <a:latin typeface="Arial Narrow" panose="020B0606020202030204" pitchFamily="34" charset="0"/>
              </a:rPr>
              <a:t>воочию. </a:t>
            </a:r>
            <a:r>
              <a:rPr lang="ru-RU" sz="1900" dirty="0" smtClean="0">
                <a:latin typeface="Arial Narrow" panose="020B0606020202030204" pitchFamily="34" charset="0"/>
              </a:rPr>
              <a:t> 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2925" y="3605346"/>
            <a:ext cx="9020940" cy="966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sz="1900" dirty="0" smtClean="0">
                <a:latin typeface="Arial Narrow" panose="020B0606020202030204" pitchFamily="34" charset="0"/>
              </a:rPr>
              <a:t>Люди </a:t>
            </a:r>
            <a:r>
              <a:rPr lang="ru-RU" sz="1900" dirty="0">
                <a:latin typeface="Arial Narrow" panose="020B0606020202030204" pitchFamily="34" charset="0"/>
              </a:rPr>
              <a:t>не всегда доверяют государственной медицине, а верят своим </a:t>
            </a:r>
            <a:r>
              <a:rPr lang="ru-RU" sz="1900" dirty="0" smtClean="0">
                <a:latin typeface="Arial Narrow" panose="020B0606020202030204" pitchFamily="34" charset="0"/>
              </a:rPr>
              <a:t>«знакомым врачам-профессорам»: гораздо проще </a:t>
            </a:r>
            <a:r>
              <a:rPr lang="ru-RU" sz="1900" dirty="0">
                <a:latin typeface="Arial Narrow" panose="020B0606020202030204" pitchFamily="34" charset="0"/>
              </a:rPr>
              <a:t>довериться </a:t>
            </a:r>
            <a:r>
              <a:rPr lang="ru-RU" sz="1900" dirty="0" smtClean="0">
                <a:latin typeface="Arial Narrow" panose="020B0606020202030204" pitchFamily="34" charset="0"/>
              </a:rPr>
              <a:t>чьему-то </a:t>
            </a:r>
            <a:r>
              <a:rPr lang="ru-RU" sz="1900" dirty="0">
                <a:latin typeface="Arial Narrow" panose="020B0606020202030204" pitchFamily="34" charset="0"/>
              </a:rPr>
              <a:t>некомпетентному мнению, чем </a:t>
            </a:r>
            <a:r>
              <a:rPr lang="ru-RU" sz="1900" dirty="0" smtClean="0">
                <a:latin typeface="Arial Narrow" panose="020B0606020202030204" pitchFamily="34" charset="0"/>
              </a:rPr>
              <a:t>взять </a:t>
            </a:r>
            <a:r>
              <a:rPr lang="ru-RU" sz="1900" dirty="0">
                <a:latin typeface="Arial Narrow" panose="020B0606020202030204" pitchFamily="34" charset="0"/>
              </a:rPr>
              <a:t>ответственность на себя.</a:t>
            </a:r>
            <a:br>
              <a:rPr lang="ru-RU" sz="1900" dirty="0">
                <a:latin typeface="Arial Narrow" panose="020B0606020202030204" pitchFamily="34" charset="0"/>
              </a:rPr>
            </a:b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2925" y="4693920"/>
            <a:ext cx="9020940" cy="1750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sz="1900" dirty="0" smtClean="0">
                <a:latin typeface="Arial Narrow" panose="020B0606020202030204" pitchFamily="34" charset="0"/>
              </a:rPr>
              <a:t>Научный </a:t>
            </a:r>
            <a:r>
              <a:rPr lang="ru-RU" sz="1900" dirty="0">
                <a:latin typeface="Arial Narrow" panose="020B0606020202030204" pitchFamily="34" charset="0"/>
              </a:rPr>
              <a:t>и компетентный подход требует знаний, </a:t>
            </a:r>
            <a:r>
              <a:rPr lang="ru-RU" sz="1900" dirty="0" smtClean="0">
                <a:latin typeface="Arial Narrow" panose="020B0606020202030204" pitchFamily="34" charset="0"/>
              </a:rPr>
              <a:t>наблюдения, анализа и </a:t>
            </a:r>
            <a:r>
              <a:rPr lang="ru-RU" sz="1900" dirty="0">
                <a:latin typeface="Arial Narrow" panose="020B0606020202030204" pitchFamily="34" charset="0"/>
              </a:rPr>
              <a:t>систематизации данных, </a:t>
            </a:r>
            <a:r>
              <a:rPr lang="ru-RU" sz="1900" dirty="0" smtClean="0">
                <a:latin typeface="Arial Narrow" panose="020B0606020202030204" pitchFamily="34" charset="0"/>
              </a:rPr>
              <a:t>на что способен не каждый. </a:t>
            </a:r>
            <a:r>
              <a:rPr lang="ru-RU" sz="1900" dirty="0">
                <a:latin typeface="Arial Narrow" panose="020B0606020202030204" pitchFamily="34" charset="0"/>
              </a:rPr>
              <a:t/>
            </a:r>
            <a:br>
              <a:rPr lang="ru-RU" sz="1900" dirty="0">
                <a:latin typeface="Arial Narrow" panose="020B0606020202030204" pitchFamily="34" charset="0"/>
              </a:rPr>
            </a:br>
            <a:r>
              <a:rPr lang="ru-RU" sz="1900" dirty="0">
                <a:latin typeface="Arial Narrow" panose="020B0606020202030204" pitchFamily="34" charset="0"/>
              </a:rPr>
              <a:t>Люди доверяют </a:t>
            </a:r>
            <a:r>
              <a:rPr lang="ru-RU" sz="1900" dirty="0" smtClean="0">
                <a:latin typeface="Arial Narrow" panose="020B0606020202030204" pitchFamily="34" charset="0"/>
              </a:rPr>
              <a:t>информации </a:t>
            </a:r>
            <a:r>
              <a:rPr lang="ru-RU" sz="1900" dirty="0">
                <a:latin typeface="Arial Narrow" panose="020B0606020202030204" pitchFamily="34" charset="0"/>
              </a:rPr>
              <a:t>в интернете, распространяемым  </a:t>
            </a:r>
            <a:r>
              <a:rPr lang="ru-RU" sz="1900" dirty="0" smtClean="0">
                <a:latin typeface="Arial Narrow" panose="020B0606020202030204" pitchFamily="34" charset="0"/>
              </a:rPr>
              <a:t>там мифам</a:t>
            </a:r>
            <a:r>
              <a:rPr lang="ru-RU" sz="1900" dirty="0">
                <a:latin typeface="Arial Narrow" panose="020B0606020202030204" pitchFamily="34" charset="0"/>
              </a:rPr>
              <a:t>, дающим легкие </a:t>
            </a:r>
            <a:r>
              <a:rPr lang="ru-RU" sz="1900" dirty="0" smtClean="0">
                <a:latin typeface="Arial Narrow" panose="020B0606020202030204" pitchFamily="34" charset="0"/>
              </a:rPr>
              <a:t>ответы</a:t>
            </a:r>
            <a:r>
              <a:rPr lang="ru-RU" sz="1900" dirty="0">
                <a:latin typeface="Arial Narrow" panose="020B0606020202030204" pitchFamily="34" charset="0"/>
              </a:rPr>
              <a:t>, </a:t>
            </a:r>
            <a:r>
              <a:rPr lang="ru-RU" sz="1900" dirty="0" smtClean="0">
                <a:latin typeface="Arial Narrow" panose="020B0606020202030204" pitchFamily="34" charset="0"/>
              </a:rPr>
              <a:t>доступные для восприятия  человеку с любым уровнем образования, ярко </a:t>
            </a:r>
            <a:r>
              <a:rPr lang="ru-RU" sz="1900" dirty="0">
                <a:latin typeface="Arial Narrow" panose="020B0606020202030204" pitchFamily="34" charset="0"/>
              </a:rPr>
              <a:t>описывающие ужасы последствий вакцинации, финансовую заинтересованность фармацевтических </a:t>
            </a:r>
            <a:r>
              <a:rPr lang="ru-RU" sz="1900" dirty="0" smtClean="0">
                <a:latin typeface="Arial Narrow" panose="020B0606020202030204" pitchFamily="34" charset="0"/>
              </a:rPr>
              <a:t>компаний и т.п.</a:t>
            </a:r>
            <a:r>
              <a:rPr lang="ru-RU" sz="1900" dirty="0">
                <a:latin typeface="Arial Narrow" panose="020B0606020202030204" pitchFamily="34" charset="0"/>
              </a:rPr>
              <a:t/>
            </a:r>
            <a:br>
              <a:rPr lang="ru-RU" sz="1900" dirty="0">
                <a:latin typeface="Arial Narrow" panose="020B0606020202030204" pitchFamily="34" charset="0"/>
              </a:rPr>
            </a:br>
            <a:endParaRPr lang="ru-RU" sz="1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0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0125" y="365760"/>
            <a:ext cx="7933509" cy="513805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7976" y="1304107"/>
            <a:ext cx="8586025" cy="473725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633" y="3582857"/>
            <a:ext cx="1573601" cy="158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7977" y="1304107"/>
            <a:ext cx="3518264" cy="984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 Narrow" panose="020B0606020202030204" pitchFamily="34" charset="0"/>
              </a:rPr>
              <a:t>Повышение приверженности населения к вакцинации, как осознанной необходимости </a:t>
            </a:r>
            <a:r>
              <a:rPr lang="ru-RU" sz="1600" dirty="0" smtClean="0">
                <a:latin typeface="Arial Narrow" panose="020B0606020202030204" pitchFamily="34" charset="0"/>
              </a:rPr>
              <a:t>для сохранения жизни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03269" y="879566"/>
            <a:ext cx="330925" cy="424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114904" y="879566"/>
            <a:ext cx="348342" cy="424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42230" y="1304107"/>
            <a:ext cx="3857898" cy="984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 Narrow" panose="020B0606020202030204" pitchFamily="34" charset="0"/>
              </a:rPr>
              <a:t>Вовлечение в организацию вакцинопрофилактики врачей всей специальностей 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4018691" y="2288176"/>
            <a:ext cx="1920555" cy="13781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Школа беременных (педиатры, гинекологи, ВОП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897189" y="2891246"/>
            <a:ext cx="1828800" cy="10101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Участковые педиатры, ВОП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1227910" y="2821577"/>
            <a:ext cx="1821180" cy="10798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Врачи стационаров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2203269" y="4199709"/>
            <a:ext cx="2290355" cy="184165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Врачи узких специализаций (инфекционисты, пульмонологи,  ЛОР, кардиологи, эндокринологи, неврологи)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6008917" y="4269379"/>
            <a:ext cx="1785254" cy="9993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Валеологи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27910" y="365760"/>
            <a:ext cx="7228113" cy="513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ВРАЧ- ключевая фигура иммунопрофилактики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332769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10" y="3364011"/>
            <a:ext cx="1933304" cy="1398717"/>
          </a:xfrm>
        </p:spPr>
      </p:pic>
      <p:sp>
        <p:nvSpPr>
          <p:cNvPr id="4" name="Овальная выноска 3"/>
          <p:cNvSpPr/>
          <p:nvPr/>
        </p:nvSpPr>
        <p:spPr>
          <a:xfrm>
            <a:off x="566057" y="95795"/>
            <a:ext cx="8707945" cy="13427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50" dirty="0" smtClean="0">
                <a:latin typeface="+mj-lt"/>
              </a:rPr>
              <a:t>Вовлечение в организацию иммунопрофилактики, как  работу с профилактической направленностью, врачей и медработников всех специальностей </a:t>
            </a:r>
            <a:endParaRPr lang="ru-RU" sz="1950" dirty="0">
              <a:latin typeface="+mj-lt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26423" y="2525485"/>
            <a:ext cx="3979817" cy="161359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ВОП: «Вам с Вашими хроническими заболеваниями обязательно нужно привиться против гриппа. У Вас уже есть опыт. Напомните пожалуйста о прививке своим родителям!» 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313714" y="2260741"/>
            <a:ext cx="4064432" cy="17293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Невролог: «Сделайте прививку против гриппа! Нужно защитить себя от тяжелых неврологических осложнений (обострение хронической патологии, энцефалиты, менингиты и др.).»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66057" y="4344794"/>
            <a:ext cx="3115734" cy="12328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Гинеколог: «Нужно обязательно привиться против гриппа – так вы сможете защитить и своего будущего малыша!»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766559" y="4214949"/>
            <a:ext cx="3361509" cy="20552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ЛОР, эндокринолог: «Обязательно сделайте прививку против гриппа – надо предупредить обострение хронического заболевания, отитов!»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949163" y="4762728"/>
            <a:ext cx="2817397" cy="17223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Кардиолог: «Сделайте прививку против гриппа – Вам нужно защититься от миокардита, сосудистой недостаточности!»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949163" y="1512531"/>
            <a:ext cx="2503888" cy="16796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Пульмонолог, инфекционист: «Не забудьте сделать прививку против гриппа – вы часто  переносите пневмонии!»</a:t>
            </a:r>
            <a:endParaRPr lang="ru-RU" sz="15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1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59" y="324609"/>
            <a:ext cx="8596668" cy="844732"/>
          </a:xfrm>
        </p:spPr>
        <p:txBody>
          <a:bodyPr>
            <a:normAutofit/>
          </a:bodyPr>
          <a:lstStyle/>
          <a:p>
            <a:endParaRPr lang="ru-RU" sz="2100" dirty="0">
              <a:latin typeface="Arial Narrow" panose="020B0606020202030204" pitchFamily="34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46110" y="140461"/>
            <a:ext cx="9520403" cy="13225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Приверженность и вовлечение в организацию иммунопрофилактики медработников всех специальностей на всех этапах оказания медицинской </a:t>
            </a:r>
            <a:r>
              <a:rPr lang="ru-RU" sz="2000" dirty="0" smtClean="0">
                <a:latin typeface="+mj-lt"/>
              </a:rPr>
              <a:t>помощи:</a:t>
            </a:r>
            <a:endParaRPr lang="ru-RU" sz="20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72" y="2809057"/>
            <a:ext cx="1532709" cy="257664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425336" y="1663338"/>
            <a:ext cx="6853645" cy="501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при обращении беременных в женскую консультацию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8400" y="2329572"/>
            <a:ext cx="6827520" cy="55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п</a:t>
            </a:r>
            <a:r>
              <a:rPr lang="ru-RU" sz="2000" dirty="0" smtClean="0">
                <a:latin typeface="Arial Narrow" panose="020B0606020202030204" pitchFamily="34" charset="0"/>
              </a:rPr>
              <a:t>ри прохождении диспансеризации, комиссии по осмотру обязательных контингентов, водителей автотранспорта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8399" y="3074126"/>
            <a:ext cx="6827521" cy="47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при выписке </a:t>
            </a:r>
            <a:r>
              <a:rPr lang="ru-RU" sz="2000" dirty="0" err="1" smtClean="0">
                <a:latin typeface="Arial Narrow" panose="020B0606020202030204" pitchFamily="34" charset="0"/>
              </a:rPr>
              <a:t>реконвалесцентов</a:t>
            </a:r>
            <a:r>
              <a:rPr lang="ru-RU" sz="2000" dirty="0" smtClean="0">
                <a:latin typeface="Arial Narrow" panose="020B0606020202030204" pitchFamily="34" charset="0"/>
              </a:rPr>
              <a:t> из стационарных отделений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38399" y="3744685"/>
            <a:ext cx="6827521" cy="648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при выписке ВОП, педиатрами, профильными специалистами рецептов на лекарственные препараты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77333" y="1854926"/>
            <a:ext cx="9276563" cy="47635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38399" y="4534745"/>
            <a:ext cx="6766561" cy="527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при запросе выписки из медицинской документации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42752" y="5203399"/>
            <a:ext cx="6762207" cy="49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при обращении за получением результатов анализов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802" y="609601"/>
            <a:ext cx="8596668" cy="10276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20" y="226424"/>
            <a:ext cx="1757429" cy="145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09150" y="484829"/>
            <a:ext cx="8297593" cy="119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+mj-lt"/>
              </a:rPr>
              <a:t>Врач – ключевая фигура иммунопрофилактики. </a:t>
            </a:r>
          </a:p>
          <a:p>
            <a:r>
              <a:rPr lang="ru-RU" sz="2000" dirty="0" smtClean="0">
                <a:latin typeface="+mj-lt"/>
              </a:rPr>
              <a:t>Какие вопросы следует обсудить про проведении информационно-образовательной работы, в том числе с сомневающимися или отказывающимися от прививок:</a:t>
            </a:r>
            <a:endParaRPr lang="ru-RU" sz="2000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3441" y="1802675"/>
            <a:ext cx="8934994" cy="47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х</a:t>
            </a:r>
            <a:r>
              <a:rPr lang="ru-RU" sz="2000" dirty="0" smtClean="0">
                <a:latin typeface="Arial Narrow" panose="020B0606020202030204" pitchFamily="34" charset="0"/>
              </a:rPr>
              <a:t>арактеристика инфекционного заболевания (клинические проявления, тяжесть)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3441" y="2380292"/>
            <a:ext cx="8934994" cy="415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э</a:t>
            </a:r>
            <a:r>
              <a:rPr lang="ru-RU" sz="2000" dirty="0" smtClean="0">
                <a:latin typeface="Arial Narrow" panose="020B0606020202030204" pitchFamily="34" charset="0"/>
              </a:rPr>
              <a:t>пидемиологическая значимость ( распространенность, уровни заболеваемости)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3442" y="2902806"/>
            <a:ext cx="8934994" cy="441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социальная значимость (осложнения, последствия, инвалидность, смертность)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3441" y="3451446"/>
            <a:ext cx="8934994" cy="441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экономическая значимость, в </a:t>
            </a:r>
            <a:r>
              <a:rPr lang="ru-RU" sz="2000" dirty="0" err="1" smtClean="0">
                <a:latin typeface="Arial Narrow" panose="020B0606020202030204" pitchFamily="34" charset="0"/>
              </a:rPr>
              <a:t>т.ч</a:t>
            </a:r>
            <a:r>
              <a:rPr lang="ru-RU" sz="2000" dirty="0" smtClean="0">
                <a:latin typeface="Arial Narrow" panose="020B0606020202030204" pitchFamily="34" charset="0"/>
              </a:rPr>
              <a:t>. для семьи или коллектива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441" y="4020354"/>
            <a:ext cx="8934994" cy="528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значение вакцинопрофилактики в сохранения жизни и здоровья, значение коллективного иммунитета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3441" y="4696772"/>
            <a:ext cx="8934994" cy="429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соотношение пользы и «вреда» от вакцинации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3441" y="5274389"/>
            <a:ext cx="8934994" cy="412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х</a:t>
            </a:r>
            <a:r>
              <a:rPr lang="ru-RU" sz="2000" dirty="0" smtClean="0">
                <a:latin typeface="Arial Narrow" panose="020B0606020202030204" pitchFamily="34" charset="0"/>
              </a:rPr>
              <a:t>арактеристика вакцин, их состав, эффективность и безопасность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3441" y="5834741"/>
            <a:ext cx="8934994" cy="409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опровержение распространенных мифов о вакцинации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4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04" y="287384"/>
            <a:ext cx="7340697" cy="635726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94857" y="287382"/>
            <a:ext cx="7419703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Врач – ключевая фигура иммунопрофилактики. Важны его собственная убежденность и авторитетное мнение, личный позитивный опыт, </a:t>
            </a:r>
            <a:r>
              <a:rPr lang="ru-RU" sz="2000" dirty="0"/>
              <a:t>доверительное отношение с </a:t>
            </a:r>
            <a:r>
              <a:rPr lang="ru-RU" sz="2000" dirty="0" smtClean="0"/>
              <a:t>родителями.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41" y="2647406"/>
            <a:ext cx="9022079" cy="383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Похвалить: «Добрый день! Рады видеть вашего ребенка здоровым. Вы на прививку?»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641" y="1872342"/>
            <a:ext cx="9022079" cy="635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/>
              <a:t>Особенности общения с родителями в вопросах проведения прививок: </a:t>
            </a:r>
          </a:p>
          <a:p>
            <a:pPr algn="ctr"/>
            <a:r>
              <a:rPr lang="ru-RU" sz="1900" dirty="0"/>
              <a:t>«Самое важное достижение человечества – для вас!»</a:t>
            </a:r>
          </a:p>
        </p:txBody>
      </p:sp>
      <p:pic>
        <p:nvPicPr>
          <p:cNvPr id="9" name="Объект 8" descr="D:\резерв с диска С\Мои документы\СМИ-ЕНИ\ЕНИ-2025\n7tnm7dhimdaforu897h9cs0tm9plns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3" y="209005"/>
            <a:ext cx="2177143" cy="15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48641" y="3196046"/>
            <a:ext cx="9022079" cy="90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Рассказать, чем опасны инфекционные заболевания, как их можно предупредить, 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что </a:t>
            </a:r>
            <a:r>
              <a:rPr lang="ru-RU" sz="2000" dirty="0">
                <a:latin typeface="Arial Narrow" panose="020B0606020202030204" pitchFamily="34" charset="0"/>
              </a:rPr>
              <a:t>представляют собой </a:t>
            </a:r>
            <a:r>
              <a:rPr lang="ru-RU" sz="2000" dirty="0" smtClean="0">
                <a:latin typeface="Arial Narrow" panose="020B0606020202030204" pitchFamily="34" charset="0"/>
              </a:rPr>
              <a:t>вакцины и как </a:t>
            </a:r>
            <a:r>
              <a:rPr lang="ru-RU" sz="2000" dirty="0">
                <a:latin typeface="Arial Narrow" panose="020B0606020202030204" pitchFamily="34" charset="0"/>
              </a:rPr>
              <a:t>они «работают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 Похвалить, что родители </a:t>
            </a:r>
            <a:r>
              <a:rPr lang="ru-RU" sz="2000" dirty="0">
                <a:latin typeface="Arial Narrow" panose="020B0606020202030204" pitchFamily="34" charset="0"/>
              </a:rPr>
              <a:t>заинтересованы в здоровье ребёнка </a:t>
            </a:r>
            <a:r>
              <a:rPr lang="ru-RU" sz="2000" dirty="0" smtClean="0">
                <a:latin typeface="Arial Narrow" panose="020B0606020202030204" pitchFamily="34" charset="0"/>
              </a:rPr>
              <a:t>и у них есть вопросы.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8641" y="4267200"/>
            <a:ext cx="9022079" cy="122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Рассказать о применяемых вакцинах, их альтернативных вариантах, особенностях развития поствакцинального процесса и возможных побочных реакциях, тактике поведения при их возникновении, </a:t>
            </a:r>
            <a:r>
              <a:rPr lang="ru-RU" sz="2000" dirty="0">
                <a:latin typeface="Arial Narrow" panose="020B0606020202030204" pitchFamily="34" charset="0"/>
              </a:rPr>
              <a:t>необходимости 30-минутного </a:t>
            </a:r>
            <a:r>
              <a:rPr lang="ru-RU" sz="2000" dirty="0" smtClean="0">
                <a:latin typeface="Arial Narrow" panose="020B0606020202030204" pitchFamily="34" charset="0"/>
              </a:rPr>
              <a:t>наблюдения в медицинском учреждении.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8641" y="5660571"/>
            <a:ext cx="9022079" cy="452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Поделиться информационным материалом. Определить дату следующей прививки.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9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0824"/>
            <a:ext cx="8596668" cy="40407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6703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193" y="905692"/>
            <a:ext cx="88479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Из всех живых существ на Земле наиболее беззащитен человек.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Придя в этот мир, мы сталкиваемся с множеством вирусов и бактерий, вызывающих инфекционные заболевания, порой заканчивающиеся инвалидностью или даже смертью.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Самая безопасная, эффективная и безальтернативная защита от инфекционных заболеваний – профилактические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ПРИВИВКИ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908" y="2855401"/>
            <a:ext cx="2316480" cy="13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1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11" y="984069"/>
            <a:ext cx="6008916" cy="22727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5E7D19"/>
                </a:solidFill>
              </a:rPr>
              <a:t>Поддержание эпидблагополучия населения по вакциноуправляемым инфекциям возможно лишь при своевременном проведении плановых профилактических прививок и прививок</a:t>
            </a:r>
            <a:r>
              <a:rPr lang="en-US" sz="2000" dirty="0" smtClean="0">
                <a:solidFill>
                  <a:srgbClr val="5E7D19"/>
                </a:solidFill>
              </a:rPr>
              <a:t>, </a:t>
            </a:r>
            <a:r>
              <a:rPr lang="ru-RU" sz="2000" dirty="0" smtClean="0">
                <a:solidFill>
                  <a:srgbClr val="5E7D19"/>
                </a:solidFill>
              </a:rPr>
              <a:t>проводимых по </a:t>
            </a:r>
            <a:r>
              <a:rPr lang="ru-RU" sz="2000" dirty="0" err="1" smtClean="0">
                <a:solidFill>
                  <a:srgbClr val="5E7D19"/>
                </a:solidFill>
              </a:rPr>
              <a:t>эпидпоказаниям</a:t>
            </a:r>
            <a:r>
              <a:rPr lang="ru-RU" sz="2000" dirty="0" smtClean="0">
                <a:solidFill>
                  <a:srgbClr val="5E7D19"/>
                </a:solidFill>
              </a:rPr>
              <a:t>, в соответствии с Национальным календарем, формировании напряженного и полноценного коллективного иммунитета к инфекциям.</a:t>
            </a:r>
            <a:endParaRPr lang="ru-RU" sz="2000" dirty="0">
              <a:solidFill>
                <a:srgbClr val="5E7D1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56857"/>
            <a:ext cx="6359192" cy="2784505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5E7D19"/>
                </a:solidFill>
                <a:latin typeface="+mj-lt"/>
              </a:rPr>
              <a:t>Чем больше людей будут иметь иммунитет (невосприимчивость) к конкретному инфекционному заболеванию, тем меньше вероятность возникновения групповых заболеваний или даже эпидемий.</a:t>
            </a:r>
          </a:p>
          <a:p>
            <a:r>
              <a:rPr lang="ru-RU" sz="2000" dirty="0" smtClean="0">
                <a:solidFill>
                  <a:srgbClr val="5E7D19"/>
                </a:solidFill>
                <a:latin typeface="+mj-lt"/>
              </a:rPr>
              <a:t>Недооценка значимости вакцинопрофилактики ведет к риску массового распространения инфекционных заболеваний, их тяжелому и осложненному течению.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71" y="1996154"/>
            <a:ext cx="3292248" cy="231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60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651" y="844731"/>
            <a:ext cx="82121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 smtClean="0">
                <a:solidFill>
                  <a:srgbClr val="3B6F17"/>
                </a:solidFill>
                <a:effectLst/>
                <a:latin typeface="+mj-lt"/>
                <a:ea typeface="Times New Roman" panose="02020603050405020304" pitchFamily="18" charset="0"/>
              </a:rPr>
              <a:t>В Слуцком районе благодаря вакцинопрофилактике с 1993г. не регистрировалась заболеваемость дифтерией, с 1985г. - острого полиомиелита, в </a:t>
            </a:r>
            <a:r>
              <a:rPr lang="ru-RU" sz="2000" dirty="0" err="1" smtClean="0">
                <a:solidFill>
                  <a:srgbClr val="3B6F17"/>
                </a:solidFill>
                <a:effectLst/>
                <a:latin typeface="+mj-lt"/>
                <a:ea typeface="Times New Roman" panose="02020603050405020304" pitchFamily="18" charset="0"/>
              </a:rPr>
              <a:t>т.ч</a:t>
            </a:r>
            <a:r>
              <a:rPr lang="ru-RU" sz="2000" dirty="0" smtClean="0">
                <a:solidFill>
                  <a:srgbClr val="3B6F17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3B6F17"/>
                </a:solidFill>
                <a:effectLst/>
                <a:latin typeface="+mj-lt"/>
                <a:ea typeface="Times New Roman" panose="02020603050405020304" pitchFamily="18" charset="0"/>
              </a:rPr>
              <a:t>вакцино</a:t>
            </a:r>
            <a:r>
              <a:rPr lang="ru-RU" sz="2000" dirty="0" smtClean="0">
                <a:solidFill>
                  <a:srgbClr val="3B6F17"/>
                </a:solidFill>
                <a:effectLst/>
                <a:latin typeface="+mj-lt"/>
                <a:ea typeface="Times New Roman" panose="02020603050405020304" pitchFamily="18" charset="0"/>
              </a:rPr>
              <a:t> - ассоциированного и вызванного дикими </a:t>
            </a:r>
            <a:r>
              <a:rPr lang="ru-RU" sz="2000" dirty="0" err="1" smtClean="0">
                <a:solidFill>
                  <a:srgbClr val="3B6F17"/>
                </a:solidFill>
                <a:effectLst/>
                <a:latin typeface="+mj-lt"/>
                <a:ea typeface="Times New Roman" panose="02020603050405020304" pitchFamily="18" charset="0"/>
              </a:rPr>
              <a:t>полиовирусами</a:t>
            </a:r>
            <a:r>
              <a:rPr lang="ru-RU" sz="2000" dirty="0">
                <a:solidFill>
                  <a:srgbClr val="3B6F17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3B6F17"/>
                </a:solidFill>
                <a:latin typeface="+mj-lt"/>
                <a:ea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3B6F17"/>
                </a:solidFill>
                <a:latin typeface="+mj-lt"/>
                <a:ea typeface="Times New Roman" panose="02020603050405020304" pitchFamily="18" charset="0"/>
              </a:rPr>
              <a:t>допущено случаев возникновения столбняка новорожденных. </a:t>
            </a:r>
            <a:endParaRPr lang="ru-RU" sz="2000" dirty="0" smtClean="0">
              <a:solidFill>
                <a:srgbClr val="3B6F17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3B6F17"/>
                </a:solidFill>
                <a:effectLst/>
                <a:latin typeface="+mj-lt"/>
                <a:ea typeface="Times New Roman" panose="02020603050405020304" pitchFamily="18" charset="0"/>
              </a:rPr>
              <a:t>На протяжении ряда последних лет не регистрировались случаи, краснушной и </a:t>
            </a:r>
            <a:r>
              <a:rPr lang="ru-RU" sz="2000" dirty="0" err="1" smtClean="0">
                <a:solidFill>
                  <a:srgbClr val="3B6F17"/>
                </a:solidFill>
                <a:effectLst/>
                <a:latin typeface="+mj-lt"/>
                <a:ea typeface="Times New Roman" panose="02020603050405020304" pitchFamily="18" charset="0"/>
              </a:rPr>
              <a:t>паротитной</a:t>
            </a:r>
            <a:r>
              <a:rPr lang="ru-RU" sz="2000" dirty="0" smtClean="0">
                <a:solidFill>
                  <a:srgbClr val="3B6F17"/>
                </a:solidFill>
                <a:effectLst/>
                <a:latin typeface="+mj-lt"/>
                <a:ea typeface="Times New Roman" panose="02020603050405020304" pitchFamily="18" charset="0"/>
              </a:rPr>
              <a:t> инфекций, синдрома врожденной краснухи, вирусного гепатита В, кори.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3B6F17"/>
                </a:solidFill>
                <a:latin typeface="+mj-lt"/>
                <a:ea typeface="Times New Roman" panose="02020603050405020304" pitchFamily="18" charset="0"/>
              </a:rPr>
              <a:t>В 2024 году </a:t>
            </a:r>
            <a:r>
              <a:rPr lang="ru-RU" sz="2000" dirty="0" smtClean="0">
                <a:solidFill>
                  <a:srgbClr val="3B6F17"/>
                </a:solidFill>
                <a:effectLst/>
                <a:latin typeface="+mj-lt"/>
                <a:ea typeface="Times New Roman" panose="02020603050405020304" pitchFamily="18" charset="0"/>
              </a:rPr>
              <a:t>зарегистрировано 8 случаев коклюша (9,28 сл. на 100 000 населения).</a:t>
            </a:r>
            <a:endParaRPr lang="ru-RU" sz="2000" dirty="0">
              <a:solidFill>
                <a:srgbClr val="3B6F17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77" y="3632461"/>
            <a:ext cx="3510099" cy="197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6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9" y="2211977"/>
            <a:ext cx="8290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B6F17"/>
                </a:solidFill>
                <a:latin typeface="+mj-lt"/>
              </a:rPr>
              <a:t>В </a:t>
            </a:r>
            <a:r>
              <a:rPr lang="ru-RU" sz="2000" dirty="0" smtClean="0">
                <a:solidFill>
                  <a:srgbClr val="3B6F17"/>
                </a:solidFill>
                <a:latin typeface="+mj-lt"/>
              </a:rPr>
              <a:t>2024 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г. населению Слуцкого района сделано 32 516 профилактических прививок (2023 г. - 90 677), из них 16 128 против гриппа, </a:t>
            </a:r>
            <a:r>
              <a:rPr lang="ru-RU" sz="2000" dirty="0" smtClean="0">
                <a:solidFill>
                  <a:srgbClr val="3B6F17"/>
                </a:solidFill>
                <a:latin typeface="+mj-lt"/>
              </a:rPr>
              <a:t>проведено 2 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590 иммунодиагностических проб (Манту и Диаскинтест), 1 182 введения сывороток и иммуноглобулинов (для пассивной профилактики столбняка, бешенства, гангрены, яда гадюки).  </a:t>
            </a:r>
            <a:endParaRPr lang="ru-RU" sz="2000" dirty="0" smtClean="0">
              <a:solidFill>
                <a:srgbClr val="3B6F17"/>
              </a:solidFill>
              <a:latin typeface="+mj-lt"/>
            </a:endParaRPr>
          </a:p>
          <a:p>
            <a:endParaRPr lang="ru-RU" sz="2000" dirty="0">
              <a:solidFill>
                <a:srgbClr val="3B6F17"/>
              </a:solidFill>
              <a:latin typeface="+mj-lt"/>
            </a:endParaRPr>
          </a:p>
          <a:p>
            <a:r>
              <a:rPr lang="ru-RU" sz="2000" dirty="0">
                <a:solidFill>
                  <a:srgbClr val="3B6F17"/>
                </a:solidFill>
                <a:latin typeface="+mj-lt"/>
              </a:rPr>
              <a:t>Вакцинация населения проводилась за счет </a:t>
            </a:r>
            <a:r>
              <a:rPr lang="ru-RU" sz="2000" dirty="0" smtClean="0">
                <a:solidFill>
                  <a:srgbClr val="3B6F17"/>
                </a:solidFill>
                <a:latin typeface="+mj-lt"/>
              </a:rPr>
              <a:t>бюджетных и 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внебюджетных источников финансирования. За внебюджетные средства сделано 2 320 прививок, в 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т.ч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. детям (за личные средства) – 1 050: 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Инфанрикс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 – 129, 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Гексаксим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 – 516, Превенар13 – 91, 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Варицелла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Варилрикс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 – 46, Менактра – 37, Рота-V-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Эйд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 – 86, 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Гардасил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Церварикс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 – 27, Ваксигрип Тетра – 120.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239919"/>
            <a:ext cx="3428368" cy="18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1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754048" cy="27257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3200" dirty="0" smtClean="0"/>
              <a:t>Что такое вакцинация</a:t>
            </a:r>
            <a:br>
              <a:rPr lang="ru-RU" sz="3200" dirty="0" smtClean="0"/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Это введение в организм ослабленных или убитых (инактивированных) инфекционных агентов или их активных компонентов, стимулирующих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выработку иммунитета - 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индивидуальной специфической невосприимчивости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к конкретным инфекционным заболеваниям.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введении вакцин в организм мы «знакомим» иммунную систему с антигенной химической структурой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возбудителей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инфекции и «обучаем» методам борьбы с ними.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3030583"/>
            <a:ext cx="8596668" cy="2908663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Массовые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прививки обеспечивают коллективный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иммунитет: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сформировавшаяся иммунная прослойка прерывает циркуляцию возбудителей, снижая уровни заболеваемости до спорадической (единичные случаи).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83" y="164815"/>
            <a:ext cx="380952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5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54049" cy="1045029"/>
          </a:xfrm>
        </p:spPr>
        <p:txBody>
          <a:bodyPr>
            <a:noAutofit/>
          </a:bodyPr>
          <a:lstStyle/>
          <a:p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</a:rPr>
              <a:t>Плановые профилактические прививки против 13 инфекционных заболеваний в Республике Беларусь проводятся в соответствии с Национальным календарем, утвержденным постановлением Министерства здравоохранения от 17.05.2018 г. </a:t>
            </a:r>
            <a:br>
              <a:rPr lang="ru-RU" sz="175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</a:rPr>
              <a:t>№ 42 (в редакции постановления №111 от 01.07.2024 г.)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930016"/>
              </p:ext>
            </p:extLst>
          </p:nvPr>
        </p:nvGraphicFramePr>
        <p:xfrm>
          <a:off x="827314" y="1820093"/>
          <a:ext cx="8456023" cy="43683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4668"/>
                <a:gridCol w="5391355"/>
              </a:tblGrid>
              <a:tr h="357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Инфекции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Сроки проведения 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прививок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Вирусный гепатит 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Первые 12 часов жизни, дети в возрасте 2, 3 и 4 месяца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Туберкулез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Новорождённые </a:t>
                      </a:r>
                      <a:r>
                        <a:rPr lang="ru-RU" sz="1300" dirty="0">
                          <a:effectLst/>
                        </a:rPr>
                        <a:t>на 3-5 день жизни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2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Дифтерия, столбняк и коклюш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2, 3, 4, 18 месяцев и 6 лет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Гемофильная инфекция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2, 3 и 4 месяца.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Пневмококковая инфекция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2, 4 и 12 месяцев.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Полиомиелит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2, 3, 4 месяцев и </a:t>
                      </a:r>
                      <a:r>
                        <a:rPr lang="ru-RU" sz="1300" dirty="0" smtClean="0">
                          <a:effectLst/>
                        </a:rPr>
                        <a:t>7 </a:t>
                      </a:r>
                      <a:r>
                        <a:rPr lang="ru-RU" sz="1300" dirty="0">
                          <a:effectLst/>
                        </a:rPr>
                        <a:t>лет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7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Корь, краснуха, эпидемический паротит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12 месяцев и 6 лет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9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Дифтерия и столбняк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Дети в возрасте 16 лет и взрослые каждые последующие </a:t>
                      </a:r>
                      <a:r>
                        <a:rPr lang="ru-RU" sz="1300" dirty="0" smtClean="0">
                          <a:effectLst/>
                        </a:rPr>
                        <a:t>           10 </a:t>
                      </a:r>
                      <a:r>
                        <a:rPr lang="ru-RU" sz="1300" dirty="0">
                          <a:effectLst/>
                        </a:rPr>
                        <a:t>лет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Дифтерия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11 лет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 smtClean="0">
                          <a:effectLst/>
                        </a:rPr>
                        <a:t>Инфекция, вызванная вирусом папилломы человека (ВПЧ)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Девочки в возрасте 11 лет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Грипп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Дети с 6-месячного возраста и взрослые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3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66" y="313509"/>
            <a:ext cx="9988731" cy="748938"/>
          </a:xfrm>
        </p:spPr>
        <p:txBody>
          <a:bodyPr>
            <a:no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041" y="1049385"/>
            <a:ext cx="8596668" cy="547769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бешенства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руцеллеза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ветряной оспы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вирусного гепатита 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вирусного гепатита 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гемофильной инфекции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дифтерии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желтой лихорадки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инфекции, вызванной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коронавирусом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SARS-CoV-2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нфекции, вызванной вирусом папилломы человека (ВПЧ)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лещевого энцефалита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раснухи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ептоспироза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пневмококковой инфекции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олиомиелита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ибирской язвы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толбняка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туляремии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умы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пидемического паротита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03" y="3801292"/>
            <a:ext cx="3512127" cy="245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9966" y="313510"/>
            <a:ext cx="8882743" cy="74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Профилактические прививки по эпидемическим показаниям проводятся </a:t>
            </a:r>
            <a:br>
              <a:rPr lang="ru-RU" sz="2000" dirty="0"/>
            </a:br>
            <a:r>
              <a:rPr lang="ru-RU" sz="2000" dirty="0"/>
              <a:t>против 21 инфекции:</a:t>
            </a:r>
          </a:p>
        </p:txBody>
      </p:sp>
    </p:spTree>
    <p:extLst>
      <p:ext uri="{BB962C8B-B14F-4D97-AF65-F5344CB8AC3E}">
        <p14:creationId xmlns:p14="http://schemas.microsoft.com/office/powerpoint/2010/main" val="252401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1223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0066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33600"/>
            <a:ext cx="9119809" cy="390776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357430"/>
                </a:solidFill>
              </a:rPr>
              <a:t>Большинство </a:t>
            </a:r>
            <a:r>
              <a:rPr lang="ru-RU" dirty="0">
                <a:solidFill>
                  <a:srgbClr val="357430"/>
                </a:solidFill>
              </a:rPr>
              <a:t>вакцин против ВПЧ включают в себя защиту от наиболее онкогенных штаммов вируса — 16 и 18 типов. </a:t>
            </a:r>
          </a:p>
          <a:p>
            <a:r>
              <a:rPr lang="ru-RU" dirty="0" smtClean="0">
                <a:solidFill>
                  <a:srgbClr val="357430"/>
                </a:solidFill>
              </a:rPr>
              <a:t>Для вакцинации девочек предполагается использование                      </a:t>
            </a:r>
            <a:r>
              <a:rPr lang="be-BY" dirty="0" smtClean="0">
                <a:solidFill>
                  <a:srgbClr val="357430"/>
                </a:solidFill>
              </a:rPr>
              <a:t>двухвалентной </a:t>
            </a:r>
            <a:r>
              <a:rPr lang="be-BY" dirty="0">
                <a:solidFill>
                  <a:srgbClr val="357430"/>
                </a:solidFill>
              </a:rPr>
              <a:t>рекомбинантной </a:t>
            </a:r>
            <a:r>
              <a:rPr lang="ru-RU" dirty="0" smtClean="0">
                <a:solidFill>
                  <a:srgbClr val="357430"/>
                </a:solidFill>
              </a:rPr>
              <a:t>вакцины </a:t>
            </a:r>
            <a:r>
              <a:rPr lang="ru-RU" dirty="0" err="1" smtClean="0">
                <a:solidFill>
                  <a:srgbClr val="357430"/>
                </a:solidFill>
              </a:rPr>
              <a:t>Валринвакс</a:t>
            </a:r>
            <a:r>
              <a:rPr lang="ru-RU" dirty="0">
                <a:solidFill>
                  <a:srgbClr val="357430"/>
                </a:solidFill>
              </a:rPr>
              <a:t>® /</a:t>
            </a:r>
            <a:r>
              <a:rPr lang="en-US" dirty="0" err="1">
                <a:solidFill>
                  <a:srgbClr val="357430"/>
                </a:solidFill>
              </a:rPr>
              <a:t>Walrinvax</a:t>
            </a:r>
            <a:r>
              <a:rPr lang="ru-RU" dirty="0" smtClean="0">
                <a:solidFill>
                  <a:srgbClr val="357430"/>
                </a:solidFill>
              </a:rPr>
              <a:t>®/.                          Производитель вакцины – биотехнологическая </a:t>
            </a:r>
            <a:r>
              <a:rPr lang="ru-RU" dirty="0">
                <a:solidFill>
                  <a:srgbClr val="357430"/>
                </a:solidFill>
              </a:rPr>
              <a:t>компания </a:t>
            </a:r>
            <a:r>
              <a:rPr lang="ru-RU" dirty="0" smtClean="0">
                <a:solidFill>
                  <a:srgbClr val="357430"/>
                </a:solidFill>
              </a:rPr>
              <a:t>                                                </a:t>
            </a:r>
            <a:r>
              <a:rPr lang="ru-RU" dirty="0" err="1" smtClean="0">
                <a:solidFill>
                  <a:srgbClr val="357430"/>
                </a:solidFill>
              </a:rPr>
              <a:t>Yuxi</a:t>
            </a:r>
            <a:r>
              <a:rPr lang="ru-RU" dirty="0" smtClean="0">
                <a:solidFill>
                  <a:srgbClr val="357430"/>
                </a:solidFill>
              </a:rPr>
              <a:t> </a:t>
            </a:r>
            <a:r>
              <a:rPr lang="ru-RU" dirty="0" err="1">
                <a:solidFill>
                  <a:srgbClr val="357430"/>
                </a:solidFill>
              </a:rPr>
              <a:t>Zerun</a:t>
            </a:r>
            <a:r>
              <a:rPr lang="ru-RU" dirty="0">
                <a:solidFill>
                  <a:srgbClr val="357430"/>
                </a:solidFill>
              </a:rPr>
              <a:t>, </a:t>
            </a:r>
            <a:r>
              <a:rPr lang="ru-RU" dirty="0" err="1">
                <a:solidFill>
                  <a:srgbClr val="357430"/>
                </a:solidFill>
              </a:rPr>
              <a:t>Ltd</a:t>
            </a:r>
            <a:r>
              <a:rPr lang="be-BY" dirty="0">
                <a:solidFill>
                  <a:srgbClr val="357430"/>
                </a:solidFill>
              </a:rPr>
              <a:t>, </a:t>
            </a:r>
            <a:r>
              <a:rPr lang="ru-RU" dirty="0">
                <a:solidFill>
                  <a:srgbClr val="357430"/>
                </a:solidFill>
              </a:rPr>
              <a:t>Китайская</a:t>
            </a:r>
            <a:r>
              <a:rPr lang="be-BY" dirty="0">
                <a:solidFill>
                  <a:srgbClr val="357430"/>
                </a:solidFill>
              </a:rPr>
              <a:t> Народная Республ</a:t>
            </a:r>
            <a:r>
              <a:rPr lang="ru-RU" dirty="0">
                <a:solidFill>
                  <a:srgbClr val="357430"/>
                </a:solidFill>
              </a:rPr>
              <a:t>и</a:t>
            </a:r>
            <a:r>
              <a:rPr lang="be-BY" dirty="0">
                <a:solidFill>
                  <a:srgbClr val="357430"/>
                </a:solidFill>
              </a:rPr>
              <a:t>ка.</a:t>
            </a:r>
            <a:endParaRPr lang="ru-RU" dirty="0">
              <a:solidFill>
                <a:srgbClr val="357430"/>
              </a:solidFill>
            </a:endParaRPr>
          </a:p>
          <a:p>
            <a:r>
              <a:rPr lang="ru-RU" dirty="0">
                <a:solidFill>
                  <a:srgbClr val="357430"/>
                </a:solidFill>
              </a:rPr>
              <a:t>Прививка предотвращает заражение и развитие </a:t>
            </a:r>
            <a:r>
              <a:rPr lang="ru-RU" dirty="0" smtClean="0">
                <a:solidFill>
                  <a:srgbClr val="357430"/>
                </a:solidFill>
              </a:rPr>
              <a:t>заболевания, но «не ликвидирует» вирус, ранее попавший в организм. </a:t>
            </a:r>
          </a:p>
          <a:p>
            <a:r>
              <a:rPr lang="ru-RU" dirty="0" smtClean="0">
                <a:solidFill>
                  <a:srgbClr val="357430"/>
                </a:solidFill>
              </a:rPr>
              <a:t>Вне </a:t>
            </a:r>
            <a:r>
              <a:rPr lang="ru-RU" dirty="0">
                <a:solidFill>
                  <a:srgbClr val="357430"/>
                </a:solidFill>
              </a:rPr>
              <a:t>Национального календаря прививок вакцинацию против ВПЧ можно провести за свои собственные </a:t>
            </a:r>
            <a:r>
              <a:rPr lang="ru-RU" dirty="0" smtClean="0">
                <a:solidFill>
                  <a:srgbClr val="357430"/>
                </a:solidFill>
              </a:rPr>
              <a:t>средства. Чаще </a:t>
            </a:r>
            <a:r>
              <a:rPr lang="ru-RU" dirty="0">
                <a:solidFill>
                  <a:srgbClr val="357430"/>
                </a:solidFill>
              </a:rPr>
              <a:t>применяются 2-валентная </a:t>
            </a:r>
            <a:r>
              <a:rPr lang="ru-RU" dirty="0" smtClean="0">
                <a:solidFill>
                  <a:srgbClr val="357430"/>
                </a:solidFill>
              </a:rPr>
              <a:t>вакцина </a:t>
            </a:r>
            <a:r>
              <a:rPr lang="ru-RU" dirty="0" err="1" smtClean="0">
                <a:solidFill>
                  <a:srgbClr val="357430"/>
                </a:solidFill>
              </a:rPr>
              <a:t>Церварикс</a:t>
            </a:r>
            <a:r>
              <a:rPr lang="ru-RU" dirty="0">
                <a:solidFill>
                  <a:srgbClr val="357430"/>
                </a:solidFill>
              </a:rPr>
              <a:t>® (</a:t>
            </a:r>
            <a:r>
              <a:rPr lang="en-US" dirty="0" err="1">
                <a:solidFill>
                  <a:srgbClr val="357430"/>
                </a:solidFill>
              </a:rPr>
              <a:t>Cervarix</a:t>
            </a:r>
            <a:r>
              <a:rPr lang="en-US" dirty="0">
                <a:solidFill>
                  <a:srgbClr val="357430"/>
                </a:solidFill>
              </a:rPr>
              <a:t>® /</a:t>
            </a:r>
            <a:r>
              <a:rPr lang="ru-RU" dirty="0">
                <a:solidFill>
                  <a:srgbClr val="357430"/>
                </a:solidFill>
              </a:rPr>
              <a:t>ВПЧ 16, 18/, </a:t>
            </a:r>
            <a:r>
              <a:rPr lang="en-US" dirty="0">
                <a:solidFill>
                  <a:srgbClr val="357430"/>
                </a:solidFill>
              </a:rPr>
              <a:t>GlaxoSmithKline Biologicals S.A., </a:t>
            </a:r>
            <a:r>
              <a:rPr lang="ru-RU" dirty="0">
                <a:solidFill>
                  <a:srgbClr val="357430"/>
                </a:solidFill>
              </a:rPr>
              <a:t>Бельгия; 4-валентная </a:t>
            </a:r>
            <a:r>
              <a:rPr lang="ru-RU" dirty="0" err="1">
                <a:solidFill>
                  <a:srgbClr val="357430"/>
                </a:solidFill>
              </a:rPr>
              <a:t>Гардасил</a:t>
            </a:r>
            <a:r>
              <a:rPr lang="ru-RU" dirty="0">
                <a:solidFill>
                  <a:srgbClr val="357430"/>
                </a:solidFill>
              </a:rPr>
              <a:t>® (</a:t>
            </a:r>
            <a:r>
              <a:rPr lang="en-US" dirty="0">
                <a:solidFill>
                  <a:srgbClr val="357430"/>
                </a:solidFill>
              </a:rPr>
              <a:t>Gardasil® /</a:t>
            </a:r>
            <a:r>
              <a:rPr lang="ru-RU" dirty="0">
                <a:solidFill>
                  <a:srgbClr val="357430"/>
                </a:solidFill>
              </a:rPr>
              <a:t>ВПЧ 6, 11, 16, 18/) </a:t>
            </a:r>
            <a:r>
              <a:rPr lang="ru-RU" dirty="0" smtClean="0">
                <a:solidFill>
                  <a:srgbClr val="357430"/>
                </a:solidFill>
              </a:rPr>
              <a:t>или </a:t>
            </a:r>
            <a:r>
              <a:rPr lang="ru-RU" dirty="0">
                <a:solidFill>
                  <a:srgbClr val="357430"/>
                </a:solidFill>
              </a:rPr>
              <a:t>9-валентная Гардасил®9 (</a:t>
            </a:r>
            <a:r>
              <a:rPr lang="en-US" dirty="0">
                <a:solidFill>
                  <a:srgbClr val="357430"/>
                </a:solidFill>
              </a:rPr>
              <a:t>Gardasil®9 /</a:t>
            </a:r>
            <a:r>
              <a:rPr lang="ru-RU" dirty="0">
                <a:solidFill>
                  <a:srgbClr val="357430"/>
                </a:solidFill>
              </a:rPr>
              <a:t>ВПЧ 6, 11, 16, 18, 31, 33, 45, 52, 58/, </a:t>
            </a:r>
            <a:r>
              <a:rPr lang="en-US" dirty="0">
                <a:solidFill>
                  <a:srgbClr val="357430"/>
                </a:solidFill>
              </a:rPr>
              <a:t>MERCK SHARP &amp; DOHM</a:t>
            </a:r>
            <a:r>
              <a:rPr lang="ru-RU" dirty="0">
                <a:solidFill>
                  <a:srgbClr val="357430"/>
                </a:solidFill>
              </a:rPr>
              <a:t>Е), США.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4137" y="400595"/>
            <a:ext cx="9866812" cy="740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2025 году в Национальный календарь прививок </a:t>
            </a:r>
            <a:r>
              <a:rPr lang="ru-RU" sz="2000" dirty="0" smtClean="0"/>
              <a:t>постановлением </a:t>
            </a:r>
            <a:r>
              <a:rPr lang="ru-RU" sz="2000" dirty="0"/>
              <a:t>Министерства здравоохранения </a:t>
            </a:r>
            <a:r>
              <a:rPr lang="ru-RU" sz="2000" dirty="0" smtClean="0"/>
              <a:t>№</a:t>
            </a:r>
            <a:r>
              <a:rPr lang="ru-RU" sz="2000" dirty="0"/>
              <a:t>111 от 01.07.2024 г внесены </a:t>
            </a:r>
            <a:r>
              <a:rPr lang="ru-RU" sz="2000" dirty="0" smtClean="0"/>
              <a:t>изменения и дополнения</a:t>
            </a:r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Рисунок 4" descr="D:\резерв с диска С\Мои документы\СМИ-ЕНИ\ВПЧ\_2024080509443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953" y="2603862"/>
            <a:ext cx="2656115" cy="13076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44138" y="1349828"/>
            <a:ext cx="9866812" cy="583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Одно из них — вакцинация девочек 11 лет от инфекции, вызываемой вирусом папилломы человека (ВПЧ-инфекция). </a:t>
            </a:r>
            <a:r>
              <a:rPr lang="ru-RU" dirty="0" smtClean="0"/>
              <a:t>Вакцинация </a:t>
            </a:r>
            <a:r>
              <a:rPr lang="ru-RU" dirty="0"/>
              <a:t>рекомендуется </a:t>
            </a:r>
            <a:r>
              <a:rPr lang="ru-RU" dirty="0" smtClean="0"/>
              <a:t>до </a:t>
            </a:r>
            <a:r>
              <a:rPr lang="ru-RU" dirty="0"/>
              <a:t>полового дебюта.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221029" y="1140823"/>
            <a:ext cx="152160" cy="200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221029" y="1942009"/>
            <a:ext cx="152160" cy="200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13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683</TotalTime>
  <Words>1726</Words>
  <Application>Microsoft Office PowerPoint</Application>
  <PresentationFormat>Широкоэкранный</PresentationFormat>
  <Paragraphs>139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Trebuchet MS</vt:lpstr>
      <vt:lpstr>Wingdings 3</vt:lpstr>
      <vt:lpstr>Грань</vt:lpstr>
      <vt:lpstr>Эффективность и целесообразность вакцинации</vt:lpstr>
      <vt:lpstr>Презентация PowerPoint</vt:lpstr>
      <vt:lpstr>Поддержание эпидблагополучия населения по вакциноуправляемым инфекциям возможно лишь при своевременном проведении плановых профилактических прививок и прививок, проводимых по эпидпоказаниям, в соответствии с Национальным календарем, формировании напряженного и полноценного коллективного иммунитета к инфекциям.</vt:lpstr>
      <vt:lpstr>Презентация PowerPoint</vt:lpstr>
      <vt:lpstr>Презентация PowerPoint</vt:lpstr>
      <vt:lpstr>       Что такое вакцинация Это введение в организм ослабленных или убитых (инактивированных) инфекционных агентов или их активных компонентов, стимулирующих выработку иммунитета -  индивидуальной специфической невосприимчивости к конкретным инфекционным заболеваниям.  При введении вакцин в организм мы «знакомим» иммунную систему с антигенной химической структурой возбудителей инфекции и «обучаем» методам борьбы с ними.            </vt:lpstr>
      <vt:lpstr>Плановые профилактические прививки против 13 инфекционных заболеваний в Республике Беларусь проводятся в соответствии с Национальным календарем, утвержденным постановлением Министерства здравоохранения от 17.05.2018 г.  № 42 (в редакции постановления №111 от 01.07.2024 г.).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У части населения отсутствие  приверженности  к вакцинации вызывает сомнение в её необходимости и безопасности и, как следствие, переход на активные позиции антиваксерства.                                                                                                                      Всемирная организация здравоохранения  (ВОЗ), обеспокоенная этой ситуацией, в 2019 году включила отказы в список десяти главных угроз мировому здравоохранению.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и целесообразность вакцинации</dc:title>
  <dc:creator>Антонович</dc:creator>
  <cp:lastModifiedBy>Антонович</cp:lastModifiedBy>
  <cp:revision>81</cp:revision>
  <cp:lastPrinted>2025-05-21T08:11:22Z</cp:lastPrinted>
  <dcterms:created xsi:type="dcterms:W3CDTF">2025-04-24T11:06:11Z</dcterms:created>
  <dcterms:modified xsi:type="dcterms:W3CDTF">2025-05-21T08:13:04Z</dcterms:modified>
</cp:coreProperties>
</file>