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3" r:id="rId6"/>
    <p:sldId id="260" r:id="rId7"/>
    <p:sldId id="275" r:id="rId8"/>
    <p:sldId id="261" r:id="rId9"/>
    <p:sldId id="270" r:id="rId10"/>
    <p:sldId id="272" r:id="rId11"/>
    <p:sldId id="278" r:id="rId12"/>
    <p:sldId id="273" r:id="rId13"/>
    <p:sldId id="279" r:id="rId14"/>
    <p:sldId id="274" r:id="rId15"/>
    <p:sldId id="280" r:id="rId16"/>
    <p:sldId id="285" r:id="rId17"/>
    <p:sldId id="282" r:id="rId18"/>
    <p:sldId id="283" r:id="rId19"/>
    <p:sldId id="284" r:id="rId20"/>
    <p:sldId id="262" r:id="rId21"/>
    <p:sldId id="264" r:id="rId22"/>
    <p:sldId id="265" r:id="rId23"/>
    <p:sldId id="266" r:id="rId24"/>
    <p:sldId id="281" r:id="rId25"/>
    <p:sldId id="276" r:id="rId26"/>
    <p:sldId id="277" r:id="rId27"/>
    <p:sldId id="267" r:id="rId28"/>
    <p:sldId id="268" r:id="rId29"/>
    <p:sldId id="271" r:id="rId30"/>
    <p:sldId id="286" r:id="rId31"/>
    <p:sldId id="26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D13"/>
    <a:srgbClr val="357430"/>
    <a:srgbClr val="408E3A"/>
    <a:srgbClr val="52B44A"/>
    <a:srgbClr val="306A2C"/>
    <a:srgbClr val="006666"/>
    <a:srgbClr val="7B7149"/>
    <a:srgbClr val="5E7D19"/>
    <a:srgbClr val="3B6F1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488B2-3D46-44D3-B2E4-9B5BFF6341F0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42E5-DEAD-45D4-A12F-C7C378324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6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5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92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65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242E5-DEAD-45D4-A12F-C7C378324C0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8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1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75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15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034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21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6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1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2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2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1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0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1098-98CE-4DBA-B5E4-7028B4BF085D}" type="datetimeFigureOut">
              <a:rPr lang="ru-RU" smtClean="0"/>
              <a:t>27.06.2025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96789E-A6BD-463A-A14E-1EB60F749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14" y="96252"/>
            <a:ext cx="3606267" cy="270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2" y="96253"/>
            <a:ext cx="9126583" cy="43364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44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Эффективность и целесообразность вакцинации</a:t>
            </a:r>
            <a:endParaRPr lang="ru-RU" sz="44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5643153"/>
            <a:ext cx="7766936" cy="766355"/>
          </a:xfrm>
        </p:spPr>
        <p:txBody>
          <a:bodyPr>
            <a:normAutofit/>
          </a:bodyPr>
          <a:lstStyle/>
          <a:p>
            <a:pPr algn="ctr"/>
            <a:r>
              <a:rPr lang="ru-RU" sz="1500" i="1" dirty="0" smtClean="0">
                <a:solidFill>
                  <a:schemeClr val="accent2">
                    <a:lumMod val="50000"/>
                  </a:schemeClr>
                </a:solidFill>
              </a:rPr>
              <a:t>ГУ «Слуцкий зональный центр гигиены и эпидемиологии</a:t>
            </a:r>
            <a:r>
              <a:rPr lang="ru-RU" sz="1500" i="1" dirty="0">
                <a:solidFill>
                  <a:schemeClr val="accent2">
                    <a:lumMod val="50000"/>
                  </a:schemeClr>
                </a:solidFill>
              </a:rPr>
              <a:t>», </a:t>
            </a:r>
            <a:r>
              <a:rPr lang="ru-RU" sz="15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врач-эпидемиолог </a:t>
            </a:r>
            <a:r>
              <a:rPr lang="ru-RU" sz="1500" i="1" dirty="0">
                <a:solidFill>
                  <a:schemeClr val="accent2">
                    <a:lumMod val="50000"/>
                  </a:schemeClr>
                </a:solidFill>
              </a:rPr>
              <a:t>отдела эпидемиологии Антонович </a:t>
            </a:r>
            <a:r>
              <a:rPr lang="ru-RU" sz="1500" i="1" dirty="0" smtClean="0">
                <a:solidFill>
                  <a:schemeClr val="accent2">
                    <a:lumMod val="50000"/>
                  </a:schemeClr>
                </a:solidFill>
              </a:rPr>
              <a:t>И.О.</a:t>
            </a:r>
            <a:endParaRPr lang="ru-RU" sz="15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1223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37" y="2133600"/>
            <a:ext cx="9353005" cy="43107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357430"/>
                </a:solidFill>
              </a:rPr>
              <a:t>Большинство </a:t>
            </a:r>
            <a:r>
              <a:rPr lang="ru-RU" dirty="0">
                <a:solidFill>
                  <a:srgbClr val="357430"/>
                </a:solidFill>
              </a:rPr>
              <a:t>вакцин против ВПЧ включают в себя защиту от наиболее онкогенных штаммов вируса — 16 и 18 типов. </a:t>
            </a:r>
          </a:p>
          <a:p>
            <a:r>
              <a:rPr lang="ru-RU" dirty="0" smtClean="0">
                <a:solidFill>
                  <a:srgbClr val="357430"/>
                </a:solidFill>
              </a:rPr>
              <a:t>Для вакцинации девочек предполагается использование </a:t>
            </a:r>
            <a:r>
              <a:rPr lang="be-BY" dirty="0" smtClean="0">
                <a:solidFill>
                  <a:srgbClr val="357430"/>
                </a:solidFill>
              </a:rPr>
              <a:t>двухвалентной </a:t>
            </a:r>
            <a:r>
              <a:rPr lang="be-BY" dirty="0">
                <a:solidFill>
                  <a:srgbClr val="357430"/>
                </a:solidFill>
              </a:rPr>
              <a:t>рекомбинантной </a:t>
            </a:r>
            <a:r>
              <a:rPr lang="ru-RU" dirty="0" smtClean="0">
                <a:solidFill>
                  <a:srgbClr val="357430"/>
                </a:solidFill>
              </a:rPr>
              <a:t>вакцины </a:t>
            </a:r>
            <a:r>
              <a:rPr lang="ru-RU" dirty="0" err="1" smtClean="0">
                <a:solidFill>
                  <a:srgbClr val="FF0000"/>
                </a:solidFill>
              </a:rPr>
              <a:t>Валринвакс</a:t>
            </a:r>
            <a:r>
              <a:rPr lang="ru-RU" dirty="0">
                <a:solidFill>
                  <a:srgbClr val="FF0000"/>
                </a:solidFill>
              </a:rPr>
              <a:t>®</a:t>
            </a:r>
            <a:r>
              <a:rPr lang="ru-RU" dirty="0">
                <a:solidFill>
                  <a:srgbClr val="357430"/>
                </a:solidFill>
              </a:rPr>
              <a:t> /</a:t>
            </a:r>
            <a:r>
              <a:rPr lang="en-US" dirty="0" err="1">
                <a:solidFill>
                  <a:srgbClr val="357430"/>
                </a:solidFill>
              </a:rPr>
              <a:t>Walrinvax</a:t>
            </a:r>
            <a:r>
              <a:rPr lang="ru-RU" dirty="0" smtClean="0">
                <a:solidFill>
                  <a:srgbClr val="357430"/>
                </a:solidFill>
              </a:rPr>
              <a:t>®/. Производитель вакцины – биотехнологическая компания </a:t>
            </a:r>
            <a:r>
              <a:rPr lang="ru-RU" dirty="0" err="1" smtClean="0">
                <a:solidFill>
                  <a:srgbClr val="357430"/>
                </a:solidFill>
              </a:rPr>
              <a:t>Yuxi</a:t>
            </a:r>
            <a:r>
              <a:rPr lang="ru-RU" dirty="0" smtClean="0">
                <a:solidFill>
                  <a:srgbClr val="357430"/>
                </a:solidFill>
              </a:rPr>
              <a:t> </a:t>
            </a:r>
            <a:r>
              <a:rPr lang="ru-RU" dirty="0" err="1">
                <a:solidFill>
                  <a:srgbClr val="357430"/>
                </a:solidFill>
              </a:rPr>
              <a:t>Zerun</a:t>
            </a:r>
            <a:r>
              <a:rPr lang="ru-RU" dirty="0">
                <a:solidFill>
                  <a:srgbClr val="357430"/>
                </a:solidFill>
              </a:rPr>
              <a:t>, </a:t>
            </a:r>
            <a:r>
              <a:rPr lang="ru-RU" dirty="0" err="1">
                <a:solidFill>
                  <a:srgbClr val="357430"/>
                </a:solidFill>
              </a:rPr>
              <a:t>Ltd</a:t>
            </a:r>
            <a:r>
              <a:rPr lang="be-BY" dirty="0">
                <a:solidFill>
                  <a:srgbClr val="357430"/>
                </a:solidFill>
              </a:rPr>
              <a:t>, </a:t>
            </a:r>
            <a:r>
              <a:rPr lang="ru-RU" dirty="0">
                <a:solidFill>
                  <a:srgbClr val="357430"/>
                </a:solidFill>
              </a:rPr>
              <a:t>Китайская</a:t>
            </a:r>
            <a:r>
              <a:rPr lang="be-BY" dirty="0">
                <a:solidFill>
                  <a:srgbClr val="357430"/>
                </a:solidFill>
              </a:rPr>
              <a:t> Народная Республ</a:t>
            </a:r>
            <a:r>
              <a:rPr lang="ru-RU" dirty="0">
                <a:solidFill>
                  <a:srgbClr val="357430"/>
                </a:solidFill>
              </a:rPr>
              <a:t>и</a:t>
            </a:r>
            <a:r>
              <a:rPr lang="be-BY" dirty="0">
                <a:solidFill>
                  <a:srgbClr val="357430"/>
                </a:solidFill>
              </a:rPr>
              <a:t>ка.</a:t>
            </a:r>
            <a:endParaRPr lang="ru-RU" dirty="0">
              <a:solidFill>
                <a:srgbClr val="357430"/>
              </a:solidFill>
            </a:endParaRPr>
          </a:p>
          <a:p>
            <a:r>
              <a:rPr lang="ru-RU" dirty="0">
                <a:solidFill>
                  <a:srgbClr val="357430"/>
                </a:solidFill>
              </a:rPr>
              <a:t>Прививка предотвращает заражение и развитие </a:t>
            </a:r>
            <a:r>
              <a:rPr lang="ru-RU" dirty="0" smtClean="0">
                <a:solidFill>
                  <a:srgbClr val="357430"/>
                </a:solidFill>
              </a:rPr>
              <a:t>заболевания, но «не ликвидирует» вирус, ранее попавший в организм. </a:t>
            </a:r>
          </a:p>
          <a:p>
            <a:r>
              <a:rPr lang="ru-RU" dirty="0" smtClean="0">
                <a:solidFill>
                  <a:srgbClr val="357430"/>
                </a:solidFill>
              </a:rPr>
              <a:t>Вне </a:t>
            </a:r>
            <a:r>
              <a:rPr lang="ru-RU" dirty="0">
                <a:solidFill>
                  <a:srgbClr val="357430"/>
                </a:solidFill>
              </a:rPr>
              <a:t>Национального календаря прививок вакцинацию против ВПЧ можно </a:t>
            </a:r>
            <a:r>
              <a:rPr lang="ru-RU" dirty="0" smtClean="0">
                <a:solidFill>
                  <a:srgbClr val="357430"/>
                </a:solidFill>
              </a:rPr>
              <a:t>сделать </a:t>
            </a:r>
            <a:r>
              <a:rPr lang="ru-RU" dirty="0">
                <a:solidFill>
                  <a:srgbClr val="357430"/>
                </a:solidFill>
              </a:rPr>
              <a:t>за свои собственные </a:t>
            </a:r>
            <a:r>
              <a:rPr lang="ru-RU" dirty="0" smtClean="0">
                <a:solidFill>
                  <a:srgbClr val="357430"/>
                </a:solidFill>
              </a:rPr>
              <a:t>средства. Вакцинация рекомендована девочкам и женщинам от 9 до 45 лет.</a:t>
            </a:r>
          </a:p>
          <a:p>
            <a:r>
              <a:rPr lang="ru-RU" dirty="0" smtClean="0">
                <a:solidFill>
                  <a:srgbClr val="357430"/>
                </a:solidFill>
              </a:rPr>
              <a:t>Чаще </a:t>
            </a:r>
            <a:r>
              <a:rPr lang="ru-RU" dirty="0">
                <a:solidFill>
                  <a:srgbClr val="357430"/>
                </a:solidFill>
              </a:rPr>
              <a:t>применяются </a:t>
            </a:r>
            <a:r>
              <a:rPr lang="ru-RU" dirty="0" smtClean="0">
                <a:solidFill>
                  <a:srgbClr val="357430"/>
                </a:solidFill>
              </a:rPr>
              <a:t>2-валентные вакцины </a:t>
            </a:r>
            <a:r>
              <a:rPr lang="ru-RU" dirty="0" smtClean="0">
                <a:solidFill>
                  <a:srgbClr val="FF0000"/>
                </a:solidFill>
              </a:rPr>
              <a:t>Церварикс</a:t>
            </a:r>
            <a:r>
              <a:rPr lang="ru-RU" dirty="0">
                <a:solidFill>
                  <a:srgbClr val="FF0000"/>
                </a:solidFill>
              </a:rPr>
              <a:t>®</a:t>
            </a:r>
            <a:r>
              <a:rPr lang="ru-RU" dirty="0">
                <a:solidFill>
                  <a:srgbClr val="357430"/>
                </a:solidFill>
              </a:rPr>
              <a:t> (</a:t>
            </a:r>
            <a:r>
              <a:rPr lang="en-US" dirty="0" err="1">
                <a:solidFill>
                  <a:srgbClr val="357430"/>
                </a:solidFill>
              </a:rPr>
              <a:t>Cervarix</a:t>
            </a:r>
            <a:r>
              <a:rPr lang="en-US" dirty="0">
                <a:solidFill>
                  <a:srgbClr val="357430"/>
                </a:solidFill>
              </a:rPr>
              <a:t>® /</a:t>
            </a:r>
            <a:r>
              <a:rPr lang="ru-RU" dirty="0">
                <a:solidFill>
                  <a:srgbClr val="357430"/>
                </a:solidFill>
              </a:rPr>
              <a:t>ВПЧ 16, 18/, </a:t>
            </a:r>
            <a:r>
              <a:rPr lang="en-US" dirty="0">
                <a:solidFill>
                  <a:srgbClr val="357430"/>
                </a:solidFill>
              </a:rPr>
              <a:t>GlaxoSmithKline Biologicals S.A., </a:t>
            </a:r>
            <a:r>
              <a:rPr lang="ru-RU" dirty="0" smtClean="0">
                <a:solidFill>
                  <a:srgbClr val="357430"/>
                </a:solidFill>
              </a:rPr>
              <a:t>Бельгия) и </a:t>
            </a:r>
            <a:r>
              <a:rPr lang="ru-RU" dirty="0" smtClean="0">
                <a:solidFill>
                  <a:srgbClr val="FF0000"/>
                </a:solidFill>
              </a:rPr>
              <a:t>Цеколин®</a:t>
            </a:r>
            <a:r>
              <a:rPr lang="ru-RU" dirty="0" smtClean="0">
                <a:solidFill>
                  <a:srgbClr val="357430"/>
                </a:solidFill>
              </a:rPr>
              <a:t> (</a:t>
            </a:r>
            <a:r>
              <a:rPr lang="en-US" dirty="0" err="1" smtClean="0">
                <a:solidFill>
                  <a:srgbClr val="357430"/>
                </a:solidFill>
              </a:rPr>
              <a:t>Cecolin</a:t>
            </a:r>
            <a:r>
              <a:rPr lang="ru-RU" dirty="0" smtClean="0">
                <a:solidFill>
                  <a:srgbClr val="357430"/>
                </a:solidFill>
              </a:rPr>
              <a:t>®</a:t>
            </a:r>
            <a:r>
              <a:rPr lang="en-US" dirty="0" smtClean="0">
                <a:solidFill>
                  <a:srgbClr val="357430"/>
                </a:solidFill>
              </a:rPr>
              <a:t>, </a:t>
            </a:r>
            <a:r>
              <a:rPr lang="en-US" dirty="0">
                <a:solidFill>
                  <a:srgbClr val="357430"/>
                </a:solidFill>
              </a:rPr>
              <a:t>Xiamen </a:t>
            </a:r>
            <a:r>
              <a:rPr lang="en-US" dirty="0" err="1">
                <a:solidFill>
                  <a:srgbClr val="357430"/>
                </a:solidFill>
              </a:rPr>
              <a:t>Innovax</a:t>
            </a:r>
            <a:r>
              <a:rPr lang="en-US" dirty="0">
                <a:solidFill>
                  <a:srgbClr val="357430"/>
                </a:solidFill>
              </a:rPr>
              <a:t> Biotech Co., Ltd., </a:t>
            </a:r>
            <a:r>
              <a:rPr lang="en-US" dirty="0" smtClean="0">
                <a:solidFill>
                  <a:srgbClr val="357430"/>
                </a:solidFill>
              </a:rPr>
              <a:t>China</a:t>
            </a:r>
            <a:r>
              <a:rPr lang="ru-RU" dirty="0" smtClean="0">
                <a:solidFill>
                  <a:srgbClr val="357430"/>
                </a:solidFill>
              </a:rPr>
              <a:t>); </a:t>
            </a:r>
            <a:r>
              <a:rPr lang="ru-RU" dirty="0">
                <a:solidFill>
                  <a:srgbClr val="357430"/>
                </a:solidFill>
              </a:rPr>
              <a:t>4-валентная </a:t>
            </a:r>
            <a:r>
              <a:rPr lang="ru-RU" dirty="0">
                <a:solidFill>
                  <a:srgbClr val="FF0000"/>
                </a:solidFill>
              </a:rPr>
              <a:t>Гардасил®</a:t>
            </a:r>
            <a:r>
              <a:rPr lang="ru-RU" dirty="0">
                <a:solidFill>
                  <a:srgbClr val="357430"/>
                </a:solidFill>
              </a:rPr>
              <a:t> (</a:t>
            </a:r>
            <a:r>
              <a:rPr lang="en-US" dirty="0">
                <a:solidFill>
                  <a:srgbClr val="357430"/>
                </a:solidFill>
              </a:rPr>
              <a:t>Gardasil® /</a:t>
            </a:r>
            <a:r>
              <a:rPr lang="ru-RU" dirty="0">
                <a:solidFill>
                  <a:srgbClr val="357430"/>
                </a:solidFill>
              </a:rPr>
              <a:t>ВПЧ 6, 11, 16, 18/) </a:t>
            </a:r>
            <a:r>
              <a:rPr lang="ru-RU" dirty="0" smtClean="0">
                <a:solidFill>
                  <a:srgbClr val="357430"/>
                </a:solidFill>
              </a:rPr>
              <a:t>или </a:t>
            </a:r>
            <a:r>
              <a:rPr lang="ru-RU" dirty="0">
                <a:solidFill>
                  <a:srgbClr val="357430"/>
                </a:solidFill>
              </a:rPr>
              <a:t>9-валентная </a:t>
            </a:r>
            <a:r>
              <a:rPr lang="ru-RU" dirty="0">
                <a:solidFill>
                  <a:srgbClr val="FF0000"/>
                </a:solidFill>
              </a:rPr>
              <a:t>Гардасил®9</a:t>
            </a:r>
            <a:r>
              <a:rPr lang="ru-RU" dirty="0">
                <a:solidFill>
                  <a:srgbClr val="357430"/>
                </a:solidFill>
              </a:rPr>
              <a:t> (</a:t>
            </a:r>
            <a:r>
              <a:rPr lang="en-US" dirty="0">
                <a:solidFill>
                  <a:srgbClr val="357430"/>
                </a:solidFill>
              </a:rPr>
              <a:t>Gardasil®9 /</a:t>
            </a:r>
            <a:r>
              <a:rPr lang="ru-RU" dirty="0">
                <a:solidFill>
                  <a:srgbClr val="357430"/>
                </a:solidFill>
              </a:rPr>
              <a:t>ВПЧ 6, 11, 16, 18, 31, 33, 45, 52, 58/, </a:t>
            </a:r>
            <a:r>
              <a:rPr lang="en-US" dirty="0">
                <a:solidFill>
                  <a:srgbClr val="357430"/>
                </a:solidFill>
              </a:rPr>
              <a:t>MERCK SHARP &amp; DOHM</a:t>
            </a:r>
            <a:r>
              <a:rPr lang="ru-RU" dirty="0">
                <a:solidFill>
                  <a:srgbClr val="357430"/>
                </a:solidFill>
              </a:rPr>
              <a:t>Е), </a:t>
            </a:r>
            <a:r>
              <a:rPr lang="ru-RU" dirty="0" smtClean="0">
                <a:solidFill>
                  <a:srgbClr val="357430"/>
                </a:solidFill>
              </a:rPr>
              <a:t>США).  </a:t>
            </a:r>
            <a:endParaRPr lang="ru-RU" dirty="0">
              <a:solidFill>
                <a:srgbClr val="35743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4137" y="400595"/>
            <a:ext cx="9866812" cy="740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2025 году в Национальный календарь прививок </a:t>
            </a:r>
            <a:r>
              <a:rPr lang="ru-RU" sz="2000" dirty="0" smtClean="0"/>
              <a:t>постановлением </a:t>
            </a:r>
            <a:r>
              <a:rPr lang="ru-RU" sz="2000" dirty="0"/>
              <a:t>Министерства здравоохранения </a:t>
            </a:r>
            <a:r>
              <a:rPr lang="ru-RU" sz="2000" dirty="0" smtClean="0"/>
              <a:t>№</a:t>
            </a:r>
            <a:r>
              <a:rPr lang="ru-RU" sz="2000" dirty="0"/>
              <a:t>111 от 01.07.2024 </a:t>
            </a:r>
            <a:r>
              <a:rPr lang="ru-RU" sz="2000" dirty="0" smtClean="0"/>
              <a:t>г. </a:t>
            </a:r>
            <a:r>
              <a:rPr lang="ru-RU" sz="2000" dirty="0"/>
              <a:t>внесены </a:t>
            </a:r>
            <a:r>
              <a:rPr lang="ru-RU" sz="2000" dirty="0" smtClean="0"/>
              <a:t>изменения и дополнения</a:t>
            </a: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D:\резерв с диска С\Мои документы\СМИ-ЕНИ\ВПЧ\_2024080509443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534194"/>
            <a:ext cx="2473861" cy="10276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44138" y="1349828"/>
            <a:ext cx="9866812" cy="583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Одно из них — вакцинация девочек 11 лет от инфекции, вызываемой вирусом папилломы человека (ВПЧ-инфекция). </a:t>
            </a:r>
            <a:r>
              <a:rPr lang="ru-RU" dirty="0" smtClean="0"/>
              <a:t>Вакцинация </a:t>
            </a:r>
            <a:r>
              <a:rPr lang="ru-RU" dirty="0"/>
              <a:t>рекомендуется </a:t>
            </a:r>
            <a:r>
              <a:rPr lang="ru-RU" dirty="0" smtClean="0"/>
              <a:t>до </a:t>
            </a:r>
            <a:r>
              <a:rPr lang="ru-RU" dirty="0"/>
              <a:t>полового дебюта.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221029" y="1140823"/>
            <a:ext cx="152160" cy="200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221029" y="1968135"/>
            <a:ext cx="152160" cy="200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10454014" y="875211"/>
            <a:ext cx="1288868" cy="153270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261257"/>
            <a:ext cx="8916951" cy="18993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7051" y="261257"/>
            <a:ext cx="9361715" cy="77506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Около 80% сексуально активного населения планеты болеют ВПЧ. </a:t>
            </a:r>
            <a:r>
              <a:rPr lang="ru-RU" sz="1500" dirty="0" smtClean="0"/>
              <a:t>Ежегодно в мире регистрируется около 600 000 новых случаев рака шейки матки и 300 000 случаев смерти от него. В Беларуси ежегодно выявляется около 800 случаев, около 300 пациентов умирают.  </a:t>
            </a:r>
            <a:endParaRPr lang="ru-RU" sz="15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57051" y="1166949"/>
            <a:ext cx="9361715" cy="12104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latin typeface="Arial Narrow" panose="020B0606020202030204" pitchFamily="34" charset="0"/>
            </a:endParaRPr>
          </a:p>
          <a:p>
            <a:r>
              <a:rPr lang="ru-RU" sz="1500" dirty="0" smtClean="0"/>
              <a:t>Вирус </a:t>
            </a:r>
            <a:r>
              <a:rPr lang="ru-RU" sz="1500" dirty="0"/>
              <a:t>папилломы человека (ВПЧ или HPV) является причиной 80-95% случаев </a:t>
            </a:r>
            <a:r>
              <a:rPr lang="ru-RU" sz="1500" dirty="0">
                <a:solidFill>
                  <a:srgbClr val="FF0000"/>
                </a:solidFill>
              </a:rPr>
              <a:t>рака шейки матки </a:t>
            </a:r>
            <a:r>
              <a:rPr lang="ru-RU" sz="1500" dirty="0"/>
              <a:t>у женщин (серотипы 16, 18, 31, 33, 45, 58). ВПЧ вызывает </a:t>
            </a:r>
            <a:r>
              <a:rPr lang="ru-RU" sz="1500" dirty="0">
                <a:solidFill>
                  <a:srgbClr val="FF0000"/>
                </a:solidFill>
              </a:rPr>
              <a:t>рак полового члена, вульвы, влагалища, анального канала, ротовой полости,  </a:t>
            </a:r>
            <a:r>
              <a:rPr lang="ru-RU" sz="1500" dirty="0" smtClean="0">
                <a:solidFill>
                  <a:srgbClr val="FF0000"/>
                </a:solidFill>
              </a:rPr>
              <a:t>гортани</a:t>
            </a:r>
            <a:r>
              <a:rPr lang="ru-RU" sz="1500" dirty="0" smtClean="0"/>
              <a:t>. </a:t>
            </a:r>
            <a:r>
              <a:rPr lang="ru-RU" sz="1500" dirty="0"/>
              <a:t>Инфекции протекает также с образованием </a:t>
            </a:r>
            <a:r>
              <a:rPr lang="ru-RU" sz="1500" dirty="0">
                <a:solidFill>
                  <a:srgbClr val="FF0000"/>
                </a:solidFill>
              </a:rPr>
              <a:t>аногенитальных бородавок</a:t>
            </a:r>
            <a:r>
              <a:rPr lang="ru-RU" sz="1500" dirty="0"/>
              <a:t> на коже, </a:t>
            </a:r>
            <a:r>
              <a:rPr lang="ru-RU" sz="1500" dirty="0">
                <a:solidFill>
                  <a:srgbClr val="FF0000"/>
                </a:solidFill>
              </a:rPr>
              <a:t>папиллом</a:t>
            </a:r>
            <a:r>
              <a:rPr lang="ru-RU" sz="1500" dirty="0"/>
              <a:t> и </a:t>
            </a:r>
            <a:r>
              <a:rPr lang="ru-RU" sz="1500" dirty="0">
                <a:solidFill>
                  <a:srgbClr val="FF0000"/>
                </a:solidFill>
              </a:rPr>
              <a:t>кондилом на слизистых половых путей </a:t>
            </a:r>
            <a:r>
              <a:rPr lang="ru-RU" sz="1500" dirty="0"/>
              <a:t>(серотипы 6 и 11), </a:t>
            </a:r>
            <a:r>
              <a:rPr lang="ru-RU" sz="1500" dirty="0">
                <a:solidFill>
                  <a:srgbClr val="FF0000"/>
                </a:solidFill>
              </a:rPr>
              <a:t>папиллом гортани, бронхов</a:t>
            </a:r>
            <a:r>
              <a:rPr lang="ru-RU" sz="1500" dirty="0"/>
              <a:t>. 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57051" y="2508070"/>
            <a:ext cx="7997677" cy="12714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Гинекологи, онкологи, хирурги, дерматологи и дерматовенерологи, педиатры, ВОП и др. должны осознанно рекомендовать своим пациентам вакцинацию против ВПЧ.</a:t>
            </a:r>
            <a:endParaRPr lang="ru-RU" dirty="0"/>
          </a:p>
        </p:txBody>
      </p:sp>
      <p:pic>
        <p:nvPicPr>
          <p:cNvPr id="10" name="Объект 9" descr="D:\резерв с диска С\Мои документы\СМИ-ЕНИ\ВПЧ\vpch-rus-825x510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28" y="2377441"/>
            <a:ext cx="2607530" cy="141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Выноска-облако 10"/>
          <p:cNvSpPr/>
          <p:nvPr/>
        </p:nvSpPr>
        <p:spPr>
          <a:xfrm>
            <a:off x="424428" y="3910149"/>
            <a:ext cx="10336615" cy="14891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«Если ваш врач не рекомендует пройти вакцинацию от ВПЧ, быстрее бегите от него! Он и по другим вопросам может быть не в теме». </a:t>
            </a:r>
          </a:p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Федерико </a:t>
            </a:r>
            <a:r>
              <a:rPr lang="ru-RU" i="1" dirty="0" err="1" smtClean="0">
                <a:latin typeface="Arial Narrow" panose="020B0606020202030204" pitchFamily="34" charset="0"/>
              </a:rPr>
              <a:t>Мартинсон</a:t>
            </a:r>
            <a:r>
              <a:rPr lang="ru-RU" i="1" dirty="0" smtClean="0">
                <a:latin typeface="Arial Narrow" panose="020B0606020202030204" pitchFamily="34" charset="0"/>
              </a:rPr>
              <a:t>, испанский педиатр</a:t>
            </a:r>
            <a:endParaRPr lang="ru-RU" i="1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 descr="D:\резерв с диска С\Мои документы\СМИ-ЕНИ\ВПЧ\unnamed-om65zandhuofxnub33kxvtx0ru0rvskaw1w9svqox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2" y="5132558"/>
            <a:ext cx="2576830" cy="156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78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017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7" y="3169920"/>
            <a:ext cx="8900160" cy="319604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357430"/>
                </a:solidFill>
              </a:rPr>
              <a:t>Применяется 13-валентная </a:t>
            </a:r>
            <a:r>
              <a:rPr lang="ru-RU" dirty="0">
                <a:solidFill>
                  <a:srgbClr val="357430"/>
                </a:solidFill>
              </a:rPr>
              <a:t>конъюгированная вакцина </a:t>
            </a:r>
            <a:r>
              <a:rPr lang="ru-RU" dirty="0">
                <a:solidFill>
                  <a:srgbClr val="FF0000"/>
                </a:solidFill>
              </a:rPr>
              <a:t>Превенар 13®</a:t>
            </a:r>
            <a:r>
              <a:rPr lang="ru-RU" dirty="0">
                <a:solidFill>
                  <a:srgbClr val="357430"/>
                </a:solidFill>
              </a:rPr>
              <a:t>, производства компании PFIZER (США/Ирландия), </a:t>
            </a:r>
            <a:r>
              <a:rPr lang="ru-RU" dirty="0" smtClean="0">
                <a:solidFill>
                  <a:srgbClr val="357430"/>
                </a:solidFill>
              </a:rPr>
              <a:t>которая эффективно защищает </a:t>
            </a:r>
            <a:r>
              <a:rPr lang="ru-RU" dirty="0">
                <a:solidFill>
                  <a:srgbClr val="357430"/>
                </a:solidFill>
              </a:rPr>
              <a:t>от 13 типов </a:t>
            </a:r>
            <a:r>
              <a:rPr lang="ru-RU" dirty="0" smtClean="0">
                <a:solidFill>
                  <a:srgbClr val="357430"/>
                </a:solidFill>
              </a:rPr>
              <a:t>пневмококка и обладает </a:t>
            </a:r>
            <a:r>
              <a:rPr lang="ru-RU" dirty="0">
                <a:solidFill>
                  <a:srgbClr val="357430"/>
                </a:solidFill>
              </a:rPr>
              <a:t>доказанной </a:t>
            </a:r>
            <a:r>
              <a:rPr lang="ru-RU" dirty="0" smtClean="0">
                <a:solidFill>
                  <a:srgbClr val="357430"/>
                </a:solidFill>
              </a:rPr>
              <a:t>безопасностью</a:t>
            </a:r>
            <a:r>
              <a:rPr lang="ru-RU" sz="800" dirty="0" smtClean="0">
                <a:solidFill>
                  <a:srgbClr val="357430"/>
                </a:solidFill>
              </a:rPr>
              <a:t>.</a:t>
            </a:r>
            <a:r>
              <a:rPr lang="ru-RU" dirty="0" smtClean="0">
                <a:solidFill>
                  <a:srgbClr val="357430"/>
                </a:solidFill>
              </a:rPr>
              <a:t> </a:t>
            </a:r>
            <a:endParaRPr lang="ru-RU" dirty="0">
              <a:solidFill>
                <a:srgbClr val="357430"/>
              </a:solidFill>
            </a:endParaRPr>
          </a:p>
          <a:p>
            <a:r>
              <a:rPr lang="ru-RU" dirty="0">
                <a:solidFill>
                  <a:srgbClr val="357430"/>
                </a:solidFill>
              </a:rPr>
              <a:t>Вакцина Превенар 13® представляет собой капсульные полисахариды 13 серотипов пневмококка: 1, 3, 4, 5, 6A, 6B, 7F, 9V, 14, 18C, 19A, 19F и 23F, индивидуально конъюгированные с дифтерийным белком CRM197 и адсорбированные на фосфате алюминия</a:t>
            </a:r>
            <a:r>
              <a:rPr lang="ru-RU" sz="800" dirty="0">
                <a:solidFill>
                  <a:srgbClr val="357430"/>
                </a:solidFill>
              </a:rPr>
              <a:t>.</a:t>
            </a:r>
            <a:r>
              <a:rPr lang="ru-RU" dirty="0">
                <a:solidFill>
                  <a:srgbClr val="357430"/>
                </a:solidFill>
              </a:rPr>
              <a:t> </a:t>
            </a:r>
            <a:endParaRPr lang="ru-RU" dirty="0" smtClean="0">
              <a:solidFill>
                <a:srgbClr val="357430"/>
              </a:solidFill>
            </a:endParaRPr>
          </a:p>
          <a:p>
            <a:r>
              <a:rPr lang="ru-RU" dirty="0" smtClean="0">
                <a:solidFill>
                  <a:srgbClr val="357430"/>
                </a:solidFill>
              </a:rPr>
              <a:t>Расширенным уровнем защиты от пневмококковой инфекции обладает  вакцина </a:t>
            </a:r>
            <a:r>
              <a:rPr lang="ru-RU" dirty="0" smtClean="0">
                <a:solidFill>
                  <a:srgbClr val="FF0000"/>
                </a:solidFill>
              </a:rPr>
              <a:t>Превенар 20®</a:t>
            </a:r>
            <a:r>
              <a:rPr lang="ru-RU" dirty="0" smtClean="0">
                <a:solidFill>
                  <a:srgbClr val="357430"/>
                </a:solidFill>
              </a:rPr>
              <a:t>, созданная на основе Превенар 13 и дополненная полисахаридами еще 7 </a:t>
            </a:r>
            <a:r>
              <a:rPr lang="ru-RU" dirty="0">
                <a:solidFill>
                  <a:srgbClr val="357430"/>
                </a:solidFill>
              </a:rPr>
              <a:t>серотипов </a:t>
            </a:r>
            <a:r>
              <a:rPr lang="ru-RU" dirty="0" smtClean="0">
                <a:solidFill>
                  <a:srgbClr val="357430"/>
                </a:solidFill>
              </a:rPr>
              <a:t>пневмококка</a:t>
            </a:r>
            <a:r>
              <a:rPr lang="ru-RU" dirty="0">
                <a:solidFill>
                  <a:srgbClr val="357430"/>
                </a:solidFill>
              </a:rPr>
              <a:t>: </a:t>
            </a:r>
            <a:r>
              <a:rPr lang="ru-RU" dirty="0" smtClean="0">
                <a:solidFill>
                  <a:srgbClr val="357430"/>
                </a:solidFill>
              </a:rPr>
              <a:t>8</a:t>
            </a:r>
            <a:r>
              <a:rPr lang="ru-RU" dirty="0">
                <a:solidFill>
                  <a:srgbClr val="357430"/>
                </a:solidFill>
              </a:rPr>
              <a:t>, </a:t>
            </a:r>
            <a:r>
              <a:rPr lang="ru-RU" dirty="0" smtClean="0">
                <a:solidFill>
                  <a:srgbClr val="357430"/>
                </a:solidFill>
              </a:rPr>
              <a:t>10А</a:t>
            </a:r>
            <a:r>
              <a:rPr lang="ru-RU" dirty="0">
                <a:solidFill>
                  <a:srgbClr val="357430"/>
                </a:solidFill>
              </a:rPr>
              <a:t>, 11А, 12F, </a:t>
            </a:r>
            <a:r>
              <a:rPr lang="ru-RU" dirty="0" smtClean="0">
                <a:solidFill>
                  <a:srgbClr val="357430"/>
                </a:solidFill>
              </a:rPr>
              <a:t>15В, </a:t>
            </a:r>
            <a:r>
              <a:rPr lang="ru-RU" dirty="0">
                <a:solidFill>
                  <a:srgbClr val="357430"/>
                </a:solidFill>
              </a:rPr>
              <a:t>22F, </a:t>
            </a:r>
            <a:r>
              <a:rPr lang="ru-RU" dirty="0" smtClean="0">
                <a:solidFill>
                  <a:srgbClr val="357430"/>
                </a:solidFill>
              </a:rPr>
              <a:t>33F</a:t>
            </a:r>
            <a:r>
              <a:rPr lang="ru-RU" sz="800" dirty="0" smtClean="0">
                <a:solidFill>
                  <a:srgbClr val="357430"/>
                </a:solidFill>
              </a:rPr>
              <a:t>.</a:t>
            </a:r>
            <a:r>
              <a:rPr lang="ru-RU" dirty="0" smtClean="0">
                <a:solidFill>
                  <a:srgbClr val="357430"/>
                </a:solidFill>
              </a:rPr>
              <a:t> </a:t>
            </a:r>
            <a:endParaRPr lang="ru-RU" dirty="0">
              <a:solidFill>
                <a:srgbClr val="35743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3475" y="461554"/>
            <a:ext cx="8951050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2025 году начата </a:t>
            </a:r>
            <a:r>
              <a:rPr lang="ru-RU" dirty="0"/>
              <a:t>вакцинация всех детей </a:t>
            </a:r>
            <a:r>
              <a:rPr lang="ru-RU" dirty="0" smtClean="0"/>
              <a:t>в возрасте до </a:t>
            </a:r>
            <a:r>
              <a:rPr lang="ru-RU" dirty="0"/>
              <a:t>1 года (в </a:t>
            </a:r>
            <a:r>
              <a:rPr lang="ru-RU" dirty="0" smtClean="0"/>
              <a:t>2, 4 и 12 месяцев) от </a:t>
            </a:r>
            <a:r>
              <a:rPr lang="ru-RU" dirty="0"/>
              <a:t>пневмококковой </a:t>
            </a:r>
            <a:r>
              <a:rPr lang="ru-RU" dirty="0" smtClean="0"/>
              <a:t>инфекции, включая её инвазивные (менингит</a:t>
            </a:r>
            <a:r>
              <a:rPr lang="ru-RU" dirty="0"/>
              <a:t>, бактериемию, сепсис, тяжелые пневмонии) и неинвазивные (внебольничные пневмонии и средние отиты) </a:t>
            </a:r>
            <a:r>
              <a:rPr lang="ru-RU" dirty="0" smtClean="0"/>
              <a:t>формы</a:t>
            </a:r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5" name="Рисунок 4" descr="C:\Users\789D~1\AppData\Local\Temp\{69C4F0AA-8C18-4B1D-8048-4DC9B1C13D5B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205" y="2847702"/>
            <a:ext cx="1622071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00891" y="2142308"/>
            <a:ext cx="9196252" cy="8098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Вакцинация – единственный способ снизить заболеваемость и смертность от пневмококковой инфекции, </a:t>
            </a:r>
            <a:r>
              <a:rPr lang="ru-RU" dirty="0"/>
              <a:t>повлиять </a:t>
            </a:r>
            <a:r>
              <a:rPr lang="ru-RU" dirty="0" smtClean="0"/>
              <a:t>на уровень антибиотикорезистентности</a:t>
            </a:r>
            <a:r>
              <a:rPr lang="ru-RU" dirty="0"/>
              <a:t> </a:t>
            </a:r>
            <a:r>
              <a:rPr lang="ru-RU" dirty="0" smtClean="0"/>
              <a:t>Streptococсus </a:t>
            </a:r>
            <a:r>
              <a:rPr lang="ru-RU" dirty="0"/>
              <a:t>pneumoniae</a:t>
            </a:r>
            <a:r>
              <a:rPr lang="ru-RU" dirty="0" smtClean="0"/>
              <a:t> 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068389" y="1924594"/>
            <a:ext cx="287382" cy="209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73" y="4999807"/>
            <a:ext cx="1503899" cy="990067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>
          <a:xfrm>
            <a:off x="5068390" y="2960914"/>
            <a:ext cx="287382" cy="209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9534526" y="357052"/>
            <a:ext cx="2657476" cy="16339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ПНЕВМОКОККОВАЯ</a:t>
            </a:r>
            <a:r>
              <a:rPr lang="ru-RU" sz="1400" b="1" dirty="0" smtClean="0"/>
              <a:t> ИНФЕКЦИЯ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8385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243839"/>
            <a:ext cx="9065623" cy="24645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8" y="2769325"/>
            <a:ext cx="10032274" cy="3770812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35743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35743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357430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57050" y="1227909"/>
            <a:ext cx="9483636" cy="844731"/>
          </a:xfrm>
          <a:prstGeom prst="wedgeRoundRectCallout">
            <a:avLst>
              <a:gd name="adj1" fmla="val -20833"/>
              <a:gd name="adj2" fmla="val 1378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Пневмококковая инфекция наиболее тяжело протекает у маленьких детей и пожилых людей. Опасность пневмококковой инфекции в многообразии </a:t>
            </a:r>
            <a:r>
              <a:rPr lang="ru-RU" sz="1700" dirty="0"/>
              <a:t>тяжелых клинических форм, приводящих порой к летальным </a:t>
            </a:r>
            <a:r>
              <a:rPr lang="ru-RU" sz="1700" dirty="0" smtClean="0"/>
              <a:t>исходам.</a:t>
            </a:r>
            <a:endParaRPr lang="ru-RU" sz="17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287383" y="182880"/>
            <a:ext cx="11173097" cy="885524"/>
          </a:xfrm>
          <a:prstGeom prst="wedgeEllipseCallout">
            <a:avLst>
              <a:gd name="adj1" fmla="val -20833"/>
              <a:gd name="adj2" fmla="val 77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/>
              <a:t>Пневмококки </a:t>
            </a:r>
            <a:r>
              <a:rPr lang="ru-RU" sz="1500" dirty="0" smtClean="0"/>
              <a:t>(</a:t>
            </a:r>
            <a:r>
              <a:rPr lang="en-US" sz="1500" dirty="0" smtClean="0"/>
              <a:t>Streptococcus pneumoniae) </a:t>
            </a:r>
            <a:r>
              <a:rPr lang="ru-RU" sz="1500" dirty="0" smtClean="0"/>
              <a:t>являются </a:t>
            </a:r>
            <a:r>
              <a:rPr lang="ru-RU" sz="1500" dirty="0"/>
              <a:t>представителями постоянной </a:t>
            </a:r>
            <a:r>
              <a:rPr lang="ru-RU" sz="1500" i="1" dirty="0"/>
              <a:t>(резидентной)</a:t>
            </a:r>
            <a:r>
              <a:rPr lang="ru-RU" sz="1500" dirty="0"/>
              <a:t> микрофлоры слизистой верхних дыхательных путей </a:t>
            </a:r>
            <a:r>
              <a:rPr lang="ru-RU" sz="1500" i="1" dirty="0"/>
              <a:t>(носоглотки и ротовой полости) </a:t>
            </a:r>
            <a:r>
              <a:rPr lang="ru-RU" sz="1500" dirty="0"/>
              <a:t>человека</a:t>
            </a:r>
            <a:r>
              <a:rPr lang="ru-RU" sz="1400" dirty="0"/>
              <a:t>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050" y="2769325"/>
            <a:ext cx="9718767" cy="330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700" dirty="0">
                <a:solidFill>
                  <a:schemeClr val="bg1"/>
                </a:solidFill>
              </a:rPr>
              <a:t>В специфической профилактике этих осложнений должны ориентироваться все специалисты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85" y="3348117"/>
            <a:ext cx="1799355" cy="134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57050" y="3209107"/>
            <a:ext cx="1262744" cy="4705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+mj-lt"/>
              </a:rPr>
              <a:t>пневмония, бронхит</a:t>
            </a:r>
            <a:endParaRPr lang="ru-RU" sz="1500" dirty="0">
              <a:latin typeface="+mj-lt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142310" y="3209108"/>
            <a:ext cx="1071154" cy="4705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о</a:t>
            </a:r>
            <a:r>
              <a:rPr lang="ru-RU" sz="1500" dirty="0" smtClean="0"/>
              <a:t>тит, синусит</a:t>
            </a:r>
            <a:endParaRPr lang="ru-RU" sz="15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35981" y="3209107"/>
            <a:ext cx="1532706" cy="4705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конъюнктивит</a:t>
            </a:r>
            <a:endParaRPr lang="ru-RU" sz="15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791205" y="3209107"/>
            <a:ext cx="2002966" cy="4705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гнойный менингит, сепсис</a:t>
            </a:r>
            <a:endParaRPr lang="ru-RU" sz="15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316689" y="3209106"/>
            <a:ext cx="1332408" cy="4705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э</a:t>
            </a:r>
            <a:r>
              <a:rPr lang="ru-RU" sz="1500" dirty="0" smtClean="0"/>
              <a:t>ндокардит, артрит</a:t>
            </a:r>
            <a:endParaRPr lang="ru-RU" sz="1500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200298" y="3796937"/>
            <a:ext cx="1724296" cy="10042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ВОП, педиатр, инфекционист, пульмонолог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081345" y="3796937"/>
            <a:ext cx="1724301" cy="10042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ВОП,</a:t>
            </a:r>
            <a:r>
              <a:rPr lang="ru-RU" dirty="0" smtClean="0"/>
              <a:t> </a:t>
            </a:r>
            <a:r>
              <a:rPr lang="ru-RU" sz="1400" dirty="0">
                <a:latin typeface="Arial Narrow" panose="020B0606020202030204" pitchFamily="34" charset="0"/>
              </a:rPr>
              <a:t>педиатр, </a:t>
            </a:r>
            <a:r>
              <a:rPr lang="ru-RU" sz="1400" dirty="0" smtClean="0">
                <a:latin typeface="Arial Narrow" panose="020B0606020202030204" pitchFamily="34" charset="0"/>
              </a:rPr>
              <a:t>инфекционист, ЛОР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962397" y="3796936"/>
            <a:ext cx="1750423" cy="9643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ВОП, </a:t>
            </a:r>
            <a:r>
              <a:rPr lang="ru-RU" sz="1400" dirty="0">
                <a:latin typeface="Arial Narrow" panose="020B0606020202030204" pitchFamily="34" charset="0"/>
              </a:rPr>
              <a:t>педиатр, </a:t>
            </a:r>
            <a:r>
              <a:rPr lang="ru-RU" sz="1400" dirty="0" smtClean="0">
                <a:latin typeface="Arial Narrow" panose="020B0606020202030204" pitchFamily="34" charset="0"/>
              </a:rPr>
              <a:t>инфекционист, окулист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869571" y="3796937"/>
            <a:ext cx="1733011" cy="10042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Arial Narrow" panose="020B0606020202030204" pitchFamily="34" charset="0"/>
              </a:rPr>
              <a:t>ВОП, педиатр, инфекционист, </a:t>
            </a: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невролог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7950925" y="3796936"/>
            <a:ext cx="1698171" cy="10042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white"/>
                </a:solidFill>
                <a:latin typeface="Arial Narrow" panose="020B0606020202030204" pitchFamily="34" charset="0"/>
              </a:rPr>
              <a:t>ВОП, педиатр, инфекционист, </a:t>
            </a: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кардиолог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050" y="4990012"/>
            <a:ext cx="9222379" cy="155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dirty="0">
                <a:latin typeface="Arial Narrow" panose="020B0606020202030204" pitchFamily="34" charset="0"/>
              </a:rPr>
              <a:t>Наиболее высока вероятность развития заболевания у малышей </a:t>
            </a:r>
            <a:r>
              <a:rPr lang="ru-RU" sz="1400" i="1" dirty="0" smtClean="0">
                <a:latin typeface="Arial Narrow" panose="020B0606020202030204" pitchFamily="34" charset="0"/>
              </a:rPr>
              <a:t>(до 5 лет) из </a:t>
            </a:r>
            <a:r>
              <a:rPr lang="ru-RU" sz="1400" i="1" dirty="0">
                <a:latin typeface="Arial Narrow" panose="020B0606020202030204" pitchFamily="34" charset="0"/>
              </a:rPr>
              <a:t>медицинских «групп риска»:</a:t>
            </a:r>
          </a:p>
          <a:p>
            <a:r>
              <a:rPr lang="ru-RU" sz="1400" i="1" dirty="0">
                <a:latin typeface="Arial Narrow" panose="020B0606020202030204" pitchFamily="34" charset="0"/>
              </a:rPr>
              <a:t>иммунодефицитные состояния, в </a:t>
            </a:r>
            <a:r>
              <a:rPr lang="ru-RU" sz="1400" i="1" dirty="0" err="1">
                <a:latin typeface="Arial Narrow" panose="020B0606020202030204" pitchFamily="34" charset="0"/>
              </a:rPr>
              <a:t>т.ч</a:t>
            </a:r>
            <a:r>
              <a:rPr lang="ru-RU" sz="1400" i="1" dirty="0">
                <a:latin typeface="Arial Narrow" panose="020B0606020202030204" pitchFamily="34" charset="0"/>
              </a:rPr>
              <a:t>. ВИЧ-инфицирование, удаленная селезенка или врожденная аспления, недоношенность, </a:t>
            </a:r>
          </a:p>
          <a:p>
            <a:pPr lvl="0"/>
            <a:r>
              <a:rPr lang="ru-RU" sz="1400" i="1" dirty="0" smtClean="0">
                <a:latin typeface="Arial Narrow" panose="020B0606020202030204" pitchFamily="34" charset="0"/>
              </a:rPr>
              <a:t>часто </a:t>
            </a:r>
            <a:r>
              <a:rPr lang="ru-RU" sz="1400" i="1" dirty="0">
                <a:latin typeface="Arial Narrow" panose="020B0606020202030204" pitchFamily="34" charset="0"/>
              </a:rPr>
              <a:t>и длительно болеющие, </a:t>
            </a:r>
            <a:r>
              <a:rPr lang="ru-RU" sz="1400" i="1" dirty="0" smtClean="0">
                <a:latin typeface="Arial Narrow" panose="020B0606020202030204" pitchFamily="34" charset="0"/>
              </a:rPr>
              <a:t>хронические </a:t>
            </a:r>
            <a:r>
              <a:rPr lang="ru-RU" sz="1400" i="1" dirty="0">
                <a:latin typeface="Arial Narrow" panose="020B0606020202030204" pitchFamily="34" charset="0"/>
              </a:rPr>
              <a:t>заболевания дыхательных путей, рецидивирующие пневмонии и острые гнойные отиты, бронхолегочная дисплазия, первичная цилиарная дискинезия, бронхиальная астма</a:t>
            </a:r>
            <a:r>
              <a:rPr lang="ru-RU" sz="1400" i="1" dirty="0" smtClean="0">
                <a:latin typeface="Arial Narrow" panose="020B0606020202030204" pitchFamily="34" charset="0"/>
              </a:rPr>
              <a:t>, хронические </a:t>
            </a:r>
            <a:r>
              <a:rPr lang="ru-RU" sz="1400" i="1" dirty="0">
                <a:latin typeface="Arial Narrow" panose="020B0606020202030204" pitchFamily="34" charset="0"/>
              </a:rPr>
              <a:t>воспалительные заболевания почек, сердечно-сосудистой системы (пороки, требующие гемодинамической </a:t>
            </a:r>
            <a:r>
              <a:rPr lang="ru-RU" sz="1400" i="1" dirty="0" smtClean="0">
                <a:latin typeface="Arial Narrow" panose="020B0606020202030204" pitchFamily="34" charset="0"/>
              </a:rPr>
              <a:t>коррекции и с обогащением малого круга кровообращения); сахарный </a:t>
            </a:r>
            <a:r>
              <a:rPr lang="ru-RU" sz="1400" i="1" dirty="0">
                <a:latin typeface="Arial Narrow" panose="020B0606020202030204" pitchFamily="34" charset="0"/>
              </a:rPr>
              <a:t>диабет, муковисцедоз, хронический гепатит, цирроз печени</a:t>
            </a:r>
            <a:r>
              <a:rPr lang="be-BY" sz="1400" i="1" dirty="0">
                <a:latin typeface="Arial Narrow" panose="020B0606020202030204" pitchFamily="34" charset="0"/>
              </a:rPr>
              <a:t>, кохлеарный имплант</a:t>
            </a:r>
            <a:r>
              <a:rPr lang="ru-RU" sz="1400" i="1" dirty="0">
                <a:latin typeface="Arial Narrow" panose="020B0606020202030204" pitchFamily="34" charset="0"/>
              </a:rPr>
              <a:t>.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414101" cy="661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769327"/>
            <a:ext cx="9050141" cy="32720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15D13"/>
                </a:solidFill>
              </a:rPr>
              <a:t>Применяется комбинированная адсорбированная вакцина </a:t>
            </a:r>
            <a:r>
              <a:rPr lang="ru-RU" dirty="0">
                <a:solidFill>
                  <a:srgbClr val="315D13"/>
                </a:solidFill>
              </a:rPr>
              <a:t>Адасель® (</a:t>
            </a:r>
            <a:r>
              <a:rPr lang="ru-RU" dirty="0" err="1" smtClean="0">
                <a:solidFill>
                  <a:srgbClr val="315D13"/>
                </a:solidFill>
              </a:rPr>
              <a:t>Ada</a:t>
            </a:r>
            <a:r>
              <a:rPr lang="en-US" dirty="0" smtClean="0">
                <a:solidFill>
                  <a:srgbClr val="315D13"/>
                </a:solidFill>
              </a:rPr>
              <a:t>c</a:t>
            </a:r>
            <a:r>
              <a:rPr lang="ru-RU" dirty="0" err="1" smtClean="0">
                <a:solidFill>
                  <a:srgbClr val="315D13"/>
                </a:solidFill>
              </a:rPr>
              <a:t>el</a:t>
            </a:r>
            <a:r>
              <a:rPr lang="ru-RU" dirty="0" smtClean="0">
                <a:solidFill>
                  <a:srgbClr val="315D13"/>
                </a:solidFill>
              </a:rPr>
              <a:t>), производитель </a:t>
            </a:r>
            <a:r>
              <a:rPr lang="ru-RU" dirty="0">
                <a:solidFill>
                  <a:srgbClr val="315D13"/>
                </a:solidFill>
              </a:rPr>
              <a:t>вакцины </a:t>
            </a:r>
            <a:r>
              <a:rPr lang="ru-RU" dirty="0" smtClean="0">
                <a:solidFill>
                  <a:srgbClr val="315D13"/>
                </a:solidFill>
              </a:rPr>
              <a:t>- </a:t>
            </a:r>
            <a:r>
              <a:rPr lang="ru-RU" dirty="0" err="1" smtClean="0">
                <a:solidFill>
                  <a:srgbClr val="315D13"/>
                </a:solidFill>
              </a:rPr>
              <a:t>Sanofi</a:t>
            </a:r>
            <a:r>
              <a:rPr lang="ru-RU" dirty="0" smtClean="0">
                <a:solidFill>
                  <a:srgbClr val="315D13"/>
                </a:solidFill>
              </a:rPr>
              <a:t> </a:t>
            </a:r>
            <a:r>
              <a:rPr lang="ru-RU" dirty="0" err="1">
                <a:solidFill>
                  <a:srgbClr val="315D13"/>
                </a:solidFill>
              </a:rPr>
              <a:t>Pasteur</a:t>
            </a:r>
            <a:r>
              <a:rPr lang="ru-RU" dirty="0">
                <a:solidFill>
                  <a:srgbClr val="315D13"/>
                </a:solidFill>
              </a:rPr>
              <a:t> </a:t>
            </a:r>
            <a:r>
              <a:rPr lang="ru-RU" dirty="0" err="1">
                <a:solidFill>
                  <a:srgbClr val="315D13"/>
                </a:solidFill>
              </a:rPr>
              <a:t>Limited</a:t>
            </a:r>
            <a:r>
              <a:rPr lang="ru-RU" dirty="0">
                <a:solidFill>
                  <a:srgbClr val="315D13"/>
                </a:solidFill>
              </a:rPr>
              <a:t>, </a:t>
            </a:r>
            <a:r>
              <a:rPr lang="ru-RU" dirty="0" smtClean="0">
                <a:solidFill>
                  <a:srgbClr val="315D13"/>
                </a:solidFill>
              </a:rPr>
              <a:t>Канада.</a:t>
            </a:r>
          </a:p>
          <a:p>
            <a:r>
              <a:rPr lang="ru-RU" dirty="0" smtClean="0">
                <a:solidFill>
                  <a:srgbClr val="315D13"/>
                </a:solidFill>
              </a:rPr>
              <a:t> Комбинированная вакцина предназначена </a:t>
            </a:r>
            <a:r>
              <a:rPr lang="ru-RU" dirty="0">
                <a:solidFill>
                  <a:srgbClr val="315D13"/>
                </a:solidFill>
              </a:rPr>
              <a:t>для </a:t>
            </a:r>
            <a:r>
              <a:rPr lang="ru-RU" dirty="0" smtClean="0">
                <a:solidFill>
                  <a:srgbClr val="315D13"/>
                </a:solidFill>
              </a:rPr>
              <a:t>профилактики                     коклюша, а также дифтерии /уменьшенное содержание антигена –         дифтерийного анатоксина/ и столбняка /столбнячный анатоксин/</a:t>
            </a:r>
            <a:r>
              <a:rPr lang="ru-RU" sz="800" dirty="0" smtClean="0">
                <a:solidFill>
                  <a:srgbClr val="315D13"/>
                </a:solidFill>
              </a:rPr>
              <a:t>.</a:t>
            </a:r>
            <a:r>
              <a:rPr lang="ru-RU" dirty="0" smtClean="0">
                <a:solidFill>
                  <a:srgbClr val="315D13"/>
                </a:solidFill>
              </a:rPr>
              <a:t> </a:t>
            </a:r>
            <a:endParaRPr lang="ru-RU" dirty="0">
              <a:solidFill>
                <a:srgbClr val="315D13"/>
              </a:solidFill>
            </a:endParaRPr>
          </a:p>
          <a:p>
            <a:r>
              <a:rPr lang="ru-RU" dirty="0" smtClean="0">
                <a:solidFill>
                  <a:srgbClr val="315D13"/>
                </a:solidFill>
              </a:rPr>
              <a:t>Вакцина Адасель® применяется </a:t>
            </a:r>
            <a:r>
              <a:rPr lang="ru-RU" dirty="0">
                <a:solidFill>
                  <a:srgbClr val="315D13"/>
                </a:solidFill>
              </a:rPr>
              <a:t>у детей от 4-х лет и взрослых до 64 </a:t>
            </a:r>
            <a:r>
              <a:rPr lang="ru-RU" dirty="0" smtClean="0">
                <a:solidFill>
                  <a:srgbClr val="315D13"/>
                </a:solidFill>
              </a:rPr>
              <a:t>лет.</a:t>
            </a:r>
          </a:p>
          <a:p>
            <a:r>
              <a:rPr lang="ru-RU" dirty="0">
                <a:solidFill>
                  <a:srgbClr val="315D13"/>
                </a:solidFill>
              </a:rPr>
              <a:t>Вакцинация </a:t>
            </a:r>
            <a:r>
              <a:rPr lang="ru-RU" dirty="0" smtClean="0">
                <a:solidFill>
                  <a:srgbClr val="315D13"/>
                </a:solidFill>
              </a:rPr>
              <a:t>рекомендована медицинским работникам /особенно педиатрам/,  работникам детских учреждений образования;                                                        во </a:t>
            </a:r>
            <a:r>
              <a:rPr lang="ru-RU" dirty="0">
                <a:solidFill>
                  <a:srgbClr val="315D13"/>
                </a:solidFill>
              </a:rPr>
              <a:t>II или III триместре </a:t>
            </a:r>
            <a:r>
              <a:rPr lang="ru-RU" dirty="0" smtClean="0">
                <a:solidFill>
                  <a:srgbClr val="315D13"/>
                </a:solidFill>
              </a:rPr>
              <a:t> беременности </a:t>
            </a:r>
            <a:r>
              <a:rPr lang="ru-RU" dirty="0">
                <a:solidFill>
                  <a:srgbClr val="315D13"/>
                </a:solidFill>
              </a:rPr>
              <a:t>является оптимальной </a:t>
            </a:r>
            <a:r>
              <a:rPr lang="ru-RU" dirty="0" smtClean="0">
                <a:solidFill>
                  <a:srgbClr val="315D13"/>
                </a:solidFill>
              </a:rPr>
              <a:t>                                для </a:t>
            </a:r>
            <a:r>
              <a:rPr lang="ru-RU" dirty="0">
                <a:solidFill>
                  <a:srgbClr val="315D13"/>
                </a:solidFill>
              </a:rPr>
              <a:t>передачи антител развивающемуся плоду.</a:t>
            </a:r>
            <a:endParaRPr lang="ru-RU" dirty="0" smtClean="0">
              <a:solidFill>
                <a:srgbClr val="315D13"/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7334" y="609600"/>
            <a:ext cx="8423123" cy="661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детей в возрасте 6 лет введена бустерная </a:t>
            </a:r>
            <a:r>
              <a:rPr lang="ru-RU" dirty="0"/>
              <a:t>вакцинация против коклюша </a:t>
            </a:r>
            <a:r>
              <a:rPr lang="ru-RU" dirty="0" smtClean="0"/>
              <a:t>с использованием бесклеточного /ацеллюлярного/компонента</a:t>
            </a: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332411"/>
            <a:ext cx="304800" cy="400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7333" y="1733006"/>
            <a:ext cx="8754050" cy="731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Бесклеточные коклюшные вакцины содержат коклюшный </a:t>
            </a:r>
            <a:r>
              <a:rPr lang="ru-RU" dirty="0"/>
              <a:t>анатоксин (КА</a:t>
            </a:r>
            <a:r>
              <a:rPr lang="ru-RU" dirty="0" smtClean="0"/>
              <a:t>), филаментозный </a:t>
            </a:r>
            <a:r>
              <a:rPr lang="ru-RU" dirty="0"/>
              <a:t>гемагглютинин (ФГА), </a:t>
            </a:r>
            <a:r>
              <a:rPr lang="ru-RU" dirty="0" smtClean="0"/>
              <a:t>пертактин (белок наружной мембраны)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602480" y="2464526"/>
            <a:ext cx="243840" cy="304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2" y="3178629"/>
            <a:ext cx="2057565" cy="123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лако 4"/>
          <p:cNvSpPr/>
          <p:nvPr/>
        </p:nvSpPr>
        <p:spPr>
          <a:xfrm>
            <a:off x="9814560" y="1271451"/>
            <a:ext cx="1820091" cy="7837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Коклюш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6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226423"/>
            <a:ext cx="9048206" cy="17039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59" y="2889204"/>
            <a:ext cx="9048207" cy="385449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357430"/>
                </a:solidFill>
              </a:rPr>
              <a:t>Коклюш опасен осложнениями. Их частота обратно пропорциональна возрасту заболевшего – самые серьезные осложнения отмечаются у малышей. Чтобы новорожденный в первые 2 месяца жизни - самом критичном для коклюшной инфекции возрасте – имел пассивный иммунитет (антитела), беременным рекомендуется введение вакцины с </a:t>
            </a:r>
            <a:r>
              <a:rPr lang="ru-RU" sz="1600" dirty="0">
                <a:solidFill>
                  <a:srgbClr val="357430"/>
                </a:solidFill>
              </a:rPr>
              <a:t>коклюшным </a:t>
            </a:r>
            <a:r>
              <a:rPr lang="ru-RU" sz="1600" dirty="0" smtClean="0">
                <a:solidFill>
                  <a:srgbClr val="357430"/>
                </a:solidFill>
              </a:rPr>
              <a:t>компонентом.</a:t>
            </a:r>
            <a:endParaRPr lang="en-US" sz="1600" dirty="0" smtClean="0">
              <a:solidFill>
                <a:srgbClr val="357430"/>
              </a:solidFill>
            </a:endParaRPr>
          </a:p>
          <a:p>
            <a:endParaRPr lang="ru-RU" sz="1600" dirty="0">
              <a:solidFill>
                <a:srgbClr val="35743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00297" y="226421"/>
            <a:ext cx="2055223" cy="10711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Коклюш</a:t>
            </a:r>
            <a:endParaRPr lang="ru-RU" sz="20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65759" y="1532709"/>
            <a:ext cx="9835515" cy="39769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Врач – организатор иммунопрофилактики. Кто и что должен говорить о прививках против коклюша?!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6480" y="226421"/>
            <a:ext cx="1288869" cy="98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+mj-lt"/>
              </a:rPr>
              <a:t>б</a:t>
            </a:r>
            <a:r>
              <a:rPr lang="ru-RU" sz="1300" dirty="0" smtClean="0">
                <a:latin typeface="+mj-lt"/>
              </a:rPr>
              <a:t>еременные (</a:t>
            </a:r>
            <a:r>
              <a:rPr lang="ru-RU" sz="1300" dirty="0" smtClean="0">
                <a:solidFill>
                  <a:srgbClr val="FF0000"/>
                </a:solidFill>
                <a:latin typeface="+mj-lt"/>
              </a:rPr>
              <a:t>Адасель</a:t>
            </a:r>
            <a:r>
              <a:rPr lang="ru-RU" sz="1300" dirty="0" smtClean="0">
                <a:latin typeface="+mj-lt"/>
              </a:rPr>
              <a:t>, на платной основе)</a:t>
            </a:r>
            <a:endParaRPr lang="ru-RU" sz="1300" dirty="0"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0811" y="226423"/>
            <a:ext cx="1489165" cy="1071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ети в возрасте 2 , 3, 4, 18 мес. и 6 лет (Национальный календарь)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5439" y="226422"/>
            <a:ext cx="1741716" cy="121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+mj-lt"/>
              </a:rPr>
              <a:t>11 и 16 лет (</a:t>
            </a:r>
            <a:r>
              <a:rPr lang="ru-RU" sz="1300" b="1" dirty="0" smtClean="0">
                <a:solidFill>
                  <a:srgbClr val="FF0000"/>
                </a:solidFill>
                <a:latin typeface="+mj-lt"/>
              </a:rPr>
              <a:t>вакцины с коклюшным компонентом</a:t>
            </a:r>
            <a:r>
              <a:rPr lang="ru-RU" sz="1300" b="1" dirty="0" smtClean="0">
                <a:latin typeface="+mj-lt"/>
              </a:rPr>
              <a:t>, на альтернативной основе) </a:t>
            </a:r>
            <a:endParaRPr lang="ru-RU" sz="1300" b="1" dirty="0">
              <a:latin typeface="+mj-lt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9702" y="226422"/>
            <a:ext cx="2055223" cy="1071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latin typeface="+mj-lt"/>
            </a:endParaRPr>
          </a:p>
          <a:p>
            <a:pPr algn="ctr"/>
            <a:r>
              <a:rPr lang="ru-RU" sz="1300" dirty="0" smtClean="0">
                <a:latin typeface="+mj-lt"/>
              </a:rPr>
              <a:t>взрослые в 26 лет и каждые последующие 10 лет (</a:t>
            </a:r>
            <a:r>
              <a:rPr lang="ru-RU" sz="1300" dirty="0" smtClean="0">
                <a:solidFill>
                  <a:srgbClr val="FF0000"/>
                </a:solidFill>
                <a:latin typeface="+mj-lt"/>
              </a:rPr>
              <a:t>Адасель</a:t>
            </a:r>
            <a:r>
              <a:rPr lang="ru-RU" sz="1300" dirty="0" smtClean="0">
                <a:latin typeface="+mj-lt"/>
              </a:rPr>
              <a:t> на </a:t>
            </a:r>
            <a:r>
              <a:rPr lang="ru-RU" sz="1300" dirty="0">
                <a:latin typeface="+mj-lt"/>
              </a:rPr>
              <a:t>альтернативной основе)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 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95275" y="2022431"/>
            <a:ext cx="1236344" cy="7315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гинеколог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698171" y="2093822"/>
            <a:ext cx="1262743" cy="6531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педиатр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117669" y="2093822"/>
            <a:ext cx="1644832" cy="5834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инфекционист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920344" y="2093822"/>
            <a:ext cx="727982" cy="70162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ВОП</a:t>
            </a:r>
            <a:endParaRPr 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5814878" y="2093822"/>
            <a:ext cx="1216476" cy="6531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невролог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7212193" y="2093822"/>
            <a:ext cx="1517470" cy="60465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травматолог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8910502" y="2093822"/>
            <a:ext cx="1547948" cy="6531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Arial Narrow" panose="020B0606020202030204" pitchFamily="34" charset="0"/>
              </a:rPr>
              <a:t>пульмонолог</a:t>
            </a:r>
            <a:endParaRPr lang="ru-RU" sz="1300" b="1" dirty="0">
              <a:latin typeface="Arial Narrow" panose="020B0606020202030204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57199" y="4229100"/>
            <a:ext cx="7072995" cy="5524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а</a:t>
            </a:r>
            <a:r>
              <a:rPr lang="ru-RU" sz="1600" dirty="0" smtClean="0">
                <a:solidFill>
                  <a:srgbClr val="FF0000"/>
                </a:solidFill>
              </a:rPr>
              <a:t>пноэ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(остановка дыхания в связи с блокировкой дыхательного центра головного мозга; высокая вероятность летального исхода у детей раннего возраста)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76251" y="4914900"/>
            <a:ext cx="5600699" cy="2667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б</a:t>
            </a:r>
            <a:r>
              <a:rPr lang="ru-RU" sz="1600" dirty="0" smtClean="0">
                <a:solidFill>
                  <a:srgbClr val="FF0000"/>
                </a:solidFill>
              </a:rPr>
              <a:t>аротравма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(кровоизлияния, грыжи, пневмоторакс, переломы)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76251" y="5314950"/>
            <a:ext cx="3009899" cy="2762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с</a:t>
            </a:r>
            <a:r>
              <a:rPr lang="ru-RU" sz="1600" dirty="0" smtClean="0">
                <a:solidFill>
                  <a:srgbClr val="FF0000"/>
                </a:solidFill>
              </a:rPr>
              <a:t>удороги</a:t>
            </a:r>
            <a:r>
              <a:rPr lang="ru-RU" sz="1600" dirty="0" smtClean="0">
                <a:solidFill>
                  <a:schemeClr val="bg1"/>
                </a:solidFill>
              </a:rPr>
              <a:t>,</a:t>
            </a:r>
            <a:r>
              <a:rPr lang="ru-RU" sz="1600" dirty="0" smtClean="0">
                <a:solidFill>
                  <a:srgbClr val="FF0000"/>
                </a:solidFill>
              </a:rPr>
              <a:t> энцефалопатия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76251" y="5724525"/>
            <a:ext cx="7286623" cy="5905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FF0000"/>
                </a:solidFill>
              </a:rPr>
              <a:t>п</a:t>
            </a:r>
            <a:r>
              <a:rPr lang="ru-RU" sz="1600" dirty="0" smtClean="0">
                <a:solidFill>
                  <a:srgbClr val="FF0000"/>
                </a:solidFill>
              </a:rPr>
              <a:t>невмония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– наиболее распространенное осложнение коклюша и наиболее частая причина смерти (первичная пневмония и вторичная как бактериальное осложнение)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7530194" y="3805645"/>
            <a:ext cx="4374423" cy="25951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Вакцинация беременных!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Безопасна во </a:t>
            </a:r>
            <a:r>
              <a:rPr lang="en-US" sz="1300" dirty="0">
                <a:solidFill>
                  <a:schemeClr val="bg1"/>
                </a:solidFill>
                <a:latin typeface="Arial Narrow" panose="020B0606020202030204" pitchFamily="34" charset="0"/>
              </a:rPr>
              <a:t>II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en-US" sz="1300" dirty="0">
                <a:solidFill>
                  <a:schemeClr val="bg1"/>
                </a:solidFill>
                <a:latin typeface="Arial Narrow" panose="020B0606020202030204" pitchFamily="34" charset="0"/>
              </a:rPr>
              <a:t>III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триместре 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27</a:t>
            </a:r>
            <a:r>
              <a:rPr lang="en-US" sz="1300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36 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недель, при плановом визите к гинекологу).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Количество переносимых плоду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материнских антител возрастает со сроком беременности.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Пиковые уровни материнских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антител достигаются через 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 недели после вакцинации.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25" y="252549"/>
            <a:ext cx="9074331" cy="1219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30924" y="252550"/>
            <a:ext cx="3345376" cy="12017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Гемофильная инфекция типа </a:t>
            </a:r>
            <a:r>
              <a:rPr lang="en-US" b="1" dirty="0" smtClean="0"/>
              <a:t>b </a:t>
            </a:r>
            <a:r>
              <a:rPr lang="ru-RU" b="1" dirty="0" smtClean="0"/>
              <a:t>(ХИБ-инфекция) - </a:t>
            </a:r>
            <a:endParaRPr lang="ru-RU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76" y="252547"/>
            <a:ext cx="5728956" cy="3405051"/>
          </a:xfr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344092" y="252547"/>
            <a:ext cx="2961883" cy="34834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e-BY" sz="1400" dirty="0" smtClean="0"/>
              <a:t>мн</a:t>
            </a:r>
            <a:r>
              <a:rPr lang="ru-RU" sz="1400" dirty="0" smtClean="0"/>
              <a:t>огообразные заболевания, вызываемые </a:t>
            </a:r>
            <a:r>
              <a:rPr lang="en-US" sz="1300" i="1" dirty="0" smtClean="0">
                <a:solidFill>
                  <a:srgbClr val="FF0000"/>
                </a:solidFill>
              </a:rPr>
              <a:t>Haemophilus influenzae </a:t>
            </a:r>
            <a:r>
              <a:rPr lang="ru-RU" sz="1300" i="1" dirty="0" smtClean="0">
                <a:solidFill>
                  <a:srgbClr val="FF0000"/>
                </a:solidFill>
              </a:rPr>
              <a:t>типа </a:t>
            </a:r>
            <a:r>
              <a:rPr lang="en-US" sz="1300" i="1" dirty="0" smtClean="0">
                <a:solidFill>
                  <a:srgbClr val="FF0000"/>
                </a:solidFill>
              </a:rPr>
              <a:t>b</a:t>
            </a:r>
            <a:r>
              <a:rPr lang="ru-RU" sz="1300" i="1" dirty="0" smtClean="0">
                <a:solidFill>
                  <a:srgbClr val="FF0000"/>
                </a:solidFill>
              </a:rPr>
              <a:t> </a:t>
            </a:r>
            <a:r>
              <a:rPr lang="en-US" sz="1300" i="1" dirty="0" smtClean="0">
                <a:solidFill>
                  <a:srgbClr val="FF0000"/>
                </a:solidFill>
              </a:rPr>
              <a:t>(</a:t>
            </a:r>
            <a:r>
              <a:rPr lang="en-US" sz="1300" i="1" dirty="0">
                <a:solidFill>
                  <a:srgbClr val="FF0000"/>
                </a:solidFill>
              </a:rPr>
              <a:t>Hib</a:t>
            </a:r>
            <a:r>
              <a:rPr lang="en-US" sz="1300" i="1" dirty="0" smtClean="0">
                <a:solidFill>
                  <a:srgbClr val="FF0000"/>
                </a:solidFill>
              </a:rPr>
              <a:t>)</a:t>
            </a:r>
            <a:r>
              <a:rPr lang="ru-RU" sz="1300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1300" i="1" dirty="0" smtClean="0">
                <a:solidFill>
                  <a:srgbClr val="FF0000"/>
                </a:solidFill>
              </a:rPr>
              <a:t> </a:t>
            </a:r>
            <a:r>
              <a:rPr lang="ru-RU" sz="1200" i="1" dirty="0" smtClean="0">
                <a:solidFill>
                  <a:schemeClr val="bg1"/>
                </a:solidFill>
              </a:rPr>
              <a:t>с поражением органов дыхания, центральной нервной системы, развитием гнойных очагов в различных органах</a:t>
            </a:r>
            <a:r>
              <a:rPr lang="ru-RU" sz="1400" dirty="0" smtClean="0"/>
              <a:t>: ОРИ </a:t>
            </a:r>
            <a:r>
              <a:rPr lang="ru-RU" sz="1000" dirty="0" smtClean="0"/>
              <a:t>/каждый третий случай/</a:t>
            </a:r>
            <a:r>
              <a:rPr lang="ru-RU" sz="1400" dirty="0" smtClean="0"/>
              <a:t>, </a:t>
            </a:r>
            <a:r>
              <a:rPr lang="ru-RU" sz="1400" dirty="0"/>
              <a:t>конъюнктивиты, </a:t>
            </a:r>
            <a:r>
              <a:rPr lang="ru-RU" sz="1400" dirty="0" smtClean="0"/>
              <a:t>сепсис, гнойные менингиты </a:t>
            </a:r>
            <a:r>
              <a:rPr lang="ru-RU" sz="1000" dirty="0" smtClean="0"/>
              <a:t>/второй по частоте/</a:t>
            </a:r>
            <a:r>
              <a:rPr lang="ru-RU" sz="1400" dirty="0" smtClean="0"/>
              <a:t>, септические артриты и остеомиелиты, целлюлиты, пневмонии, бронхиты, перикардиты и эндокардиты, ангины, эпиглотитты, риносинуситы, назофарингиты </a:t>
            </a:r>
            <a:endParaRPr lang="ru-RU" sz="1400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11059886" y="3587930"/>
            <a:ext cx="161108" cy="23513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215154" y="3823064"/>
            <a:ext cx="1819778" cy="2725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50" b="1" dirty="0" smtClean="0"/>
          </a:p>
          <a:p>
            <a:endParaRPr lang="ru-RU" sz="1250" b="1" dirty="0" smtClean="0"/>
          </a:p>
          <a:p>
            <a:r>
              <a:rPr lang="ru-RU" sz="1250" b="1" dirty="0" smtClean="0"/>
              <a:t>В вакцинах капсульные полисахариды ХИБ связывают (конъюгируют) с белком- носителем </a:t>
            </a:r>
            <a:r>
              <a:rPr lang="ru-RU" sz="1000" dirty="0" smtClean="0"/>
              <a:t>/столбнячным анатоксином/, </a:t>
            </a:r>
            <a:r>
              <a:rPr lang="ru-RU" sz="1250" dirty="0" smtClean="0"/>
              <a:t>обеспечивающих выработку защитных антител</a:t>
            </a:r>
            <a:endParaRPr lang="ru-RU" sz="1250" dirty="0"/>
          </a:p>
        </p:txBody>
      </p:sp>
      <p:sp>
        <p:nvSpPr>
          <p:cNvPr id="16" name="Облако 15"/>
          <p:cNvSpPr/>
          <p:nvPr/>
        </p:nvSpPr>
        <p:spPr>
          <a:xfrm>
            <a:off x="6419187" y="3735981"/>
            <a:ext cx="3626634" cy="23426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Долгосрочные </a:t>
            </a:r>
            <a:r>
              <a:rPr lang="ru-RU" sz="1400" dirty="0"/>
              <a:t>последствия </a:t>
            </a:r>
            <a:r>
              <a:rPr lang="ru-RU" sz="1400" dirty="0" smtClean="0"/>
              <a:t>ХИБ-менингита наблюдаются </a:t>
            </a:r>
            <a:r>
              <a:rPr lang="ru-RU" sz="1400" dirty="0"/>
              <a:t>у </a:t>
            </a:r>
            <a:r>
              <a:rPr lang="ru-RU" sz="1400" dirty="0" smtClean="0"/>
              <a:t>четверти выживших пациентов: потеря </a:t>
            </a:r>
            <a:r>
              <a:rPr lang="ru-RU" sz="1400" dirty="0"/>
              <a:t>слуха (10 %), </a:t>
            </a:r>
            <a:r>
              <a:rPr lang="ru-RU" sz="1400" dirty="0" smtClean="0"/>
              <a:t>интеллектуальные нарушения </a:t>
            </a:r>
            <a:r>
              <a:rPr lang="ru-RU" sz="1400" dirty="0"/>
              <a:t>(6 </a:t>
            </a:r>
            <a:r>
              <a:rPr lang="ru-RU" sz="1400" dirty="0" smtClean="0"/>
              <a:t>%), эпилепсия </a:t>
            </a:r>
            <a:r>
              <a:rPr lang="ru-RU" sz="1400" dirty="0"/>
              <a:t>(6 %)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2372043" y="4123889"/>
            <a:ext cx="2699658" cy="1097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Эпиглоттит осложняется поражением почек и сердца</a:t>
            </a:r>
            <a:endParaRPr lang="ru-RU" sz="1400" dirty="0"/>
          </a:p>
        </p:txBody>
      </p:sp>
      <p:sp>
        <p:nvSpPr>
          <p:cNvPr id="5" name="Облако 4"/>
          <p:cNvSpPr/>
          <p:nvPr/>
        </p:nvSpPr>
        <p:spPr>
          <a:xfrm>
            <a:off x="3696473" y="5185956"/>
            <a:ext cx="2750455" cy="133241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До 80-100% гемофильной палочки устойчивы к применяемым антибиотикам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58" y="3823063"/>
            <a:ext cx="971539" cy="60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30924" y="3735977"/>
            <a:ext cx="1763800" cy="2673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300" dirty="0" smtClean="0">
                <a:solidFill>
                  <a:srgbClr val="FF0000"/>
                </a:solidFill>
              </a:rPr>
              <a:t>В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ru-RU" sz="1300" dirty="0" smtClean="0">
                <a:solidFill>
                  <a:srgbClr val="FF0000"/>
                </a:solidFill>
              </a:rPr>
              <a:t>вакцинации своих пациентов  должны быть заинтересованы</a:t>
            </a:r>
            <a:r>
              <a:rPr lang="ru-RU" sz="13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ВОП, педиатр, кардиолог, хирург, ЛОР, инфекционист 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0924" y="1637210"/>
            <a:ext cx="2899956" cy="183751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Вакцинация против ХИБ-инфекции включена в Национальный календарь </a:t>
            </a:r>
            <a:r>
              <a:rPr lang="ru-RU" sz="1200" dirty="0" smtClean="0"/>
              <a:t>прививок, а по </a:t>
            </a:r>
            <a:r>
              <a:rPr lang="ru-RU" sz="1200" dirty="0"/>
              <a:t>эпидпоказаниям </a:t>
            </a:r>
            <a:r>
              <a:rPr lang="ru-RU" sz="1200" dirty="0" smtClean="0"/>
              <a:t>рекомендована пациентам с </a:t>
            </a:r>
            <a:r>
              <a:rPr lang="ru-RU" sz="1200" i="1" dirty="0" smtClean="0">
                <a:solidFill>
                  <a:srgbClr val="FF0000"/>
                </a:solidFill>
              </a:rPr>
              <a:t>хроническим гепатитом и циррозом печени, хроническими заболеваниями </a:t>
            </a:r>
            <a:r>
              <a:rPr lang="ru-RU" sz="1200" i="1" dirty="0">
                <a:solidFill>
                  <a:srgbClr val="FF0000"/>
                </a:solidFill>
              </a:rPr>
              <a:t>почек, сердца и легких, </a:t>
            </a:r>
            <a:r>
              <a:rPr lang="ru-RU" sz="1200" i="1" dirty="0" smtClean="0">
                <a:solidFill>
                  <a:srgbClr val="FF0000"/>
                </a:solidFill>
              </a:rPr>
              <a:t>иммунодефицитами, муковисцидозом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3" y="3715723"/>
            <a:ext cx="1831974" cy="9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2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287383"/>
            <a:ext cx="7776754" cy="13643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19" y="1788157"/>
            <a:ext cx="9649097" cy="4934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357430"/>
                </a:solidFill>
              </a:rPr>
              <a:t>Коревая инфекция опасна осложнениями, которые можно предупредить с помощью вакцинации.</a:t>
            </a:r>
            <a:endParaRPr lang="ru-RU" sz="1600" dirty="0">
              <a:solidFill>
                <a:srgbClr val="35743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26720" y="287383"/>
            <a:ext cx="1611086" cy="8186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Корь</a:t>
            </a:r>
            <a:endParaRPr lang="ru-RU" sz="2400" b="1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9056914" y="89130"/>
            <a:ext cx="2586446" cy="176579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В мире в 2024 г. треть всех случаев кори приходилось на Европейский регион: зарегистрировано 127 350 заболевших.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8103" y="287383"/>
            <a:ext cx="1264921" cy="1364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Дети </a:t>
            </a:r>
          </a:p>
          <a:p>
            <a:pPr algn="ctr"/>
            <a:r>
              <a:rPr lang="ru-RU" sz="1400" dirty="0" smtClean="0"/>
              <a:t>в возрасте </a:t>
            </a:r>
          </a:p>
          <a:p>
            <a:pPr algn="ctr"/>
            <a:r>
              <a:rPr lang="ru-RU" sz="1400" dirty="0" smtClean="0"/>
              <a:t>12 месяцев </a:t>
            </a:r>
          </a:p>
          <a:p>
            <a:pPr algn="ctr"/>
            <a:r>
              <a:rPr lang="ru-RU" sz="1400" dirty="0" smtClean="0"/>
              <a:t>и 6 лет </a:t>
            </a:r>
            <a:endParaRPr lang="ru-RU" sz="1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881052" y="1308168"/>
            <a:ext cx="357051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9377" y="1242421"/>
            <a:ext cx="1421675" cy="409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Кто прививается?</a:t>
            </a:r>
            <a:endParaRPr lang="ru-RU" sz="15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0514" y="287383"/>
            <a:ext cx="5085807" cy="1364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endParaRPr lang="ru-RU" sz="1400" dirty="0" smtClean="0"/>
          </a:p>
          <a:p>
            <a:r>
              <a:rPr lang="ru-RU" sz="1400" dirty="0" smtClean="0"/>
              <a:t>      Взрослые, не имеющие документальных сведений </a:t>
            </a:r>
          </a:p>
          <a:p>
            <a:r>
              <a:rPr lang="ru-RU" sz="1400" dirty="0" smtClean="0"/>
              <a:t>о 2-кратной вакцинации, перенесенном заболевании или о наличии защитных уровней антител к вирусу кори. </a:t>
            </a:r>
          </a:p>
          <a:p>
            <a:r>
              <a:rPr lang="ru-RU" sz="1400" dirty="0" smtClean="0"/>
              <a:t>Первоочерёдно: работники организаций здравоохранения и образования, беременные, беженцы, мигранты, лица, выезжающие за пределы страны.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968171" y="2983031"/>
            <a:ext cx="1375955" cy="577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ПНЕВМОНИЯ</a:t>
            </a:r>
            <a:endParaRPr lang="ru-RU" sz="14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010400" y="2983031"/>
            <a:ext cx="888274" cy="57731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ОТИТ</a:t>
            </a:r>
            <a:endParaRPr lang="ru-RU" sz="1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548640" y="2943839"/>
            <a:ext cx="1968137" cy="172395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Осложнения </a:t>
            </a:r>
          </a:p>
          <a:p>
            <a:pPr algn="ctr"/>
            <a:r>
              <a:rPr lang="ru-RU" sz="1400" dirty="0" smtClean="0"/>
              <a:t>во время беременности: риск выкидыша, преждевременных родов, перинатальной смертности</a:t>
            </a:r>
            <a:endParaRPr lang="ru-RU" sz="1400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48640" y="2108848"/>
            <a:ext cx="9292046" cy="69855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После перенесенного острого периода кори развивается временная иммуносупрессия (анергия): </a:t>
            </a:r>
            <a:r>
              <a:rPr lang="ru-RU" sz="1500" dirty="0" smtClean="0">
                <a:latin typeface="Arial Narrow" panose="020B0606020202030204" pitchFamily="34" charset="0"/>
              </a:rPr>
              <a:t>угнетение продукции интерферона, пролиферации лимфоцитов, снижение активации Т-лимфоцитов, как следствие присоединения вторичной инфекции</a:t>
            </a:r>
            <a:r>
              <a:rPr lang="ru-RU" sz="1400" dirty="0" smtClean="0">
                <a:latin typeface="Arial Narrow" panose="020B0606020202030204" pitchFamily="34" charset="0"/>
              </a:rPr>
              <a:t>.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547191" y="2943839"/>
            <a:ext cx="1933302" cy="198411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Осложнения для плода: пороки развития/поражение ЦНС, ССС, ЖКТ/, внутриутробная гибель плода; врожденная коревая инфекция</a:t>
            </a:r>
            <a:endParaRPr lang="ru-RU" sz="14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8386352" y="2952544"/>
            <a:ext cx="1724299" cy="99867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ЭНЦЕФАЛИТ, подострый склерозирующий ПАНЭНЦЕФАЛИТ</a:t>
            </a:r>
            <a:endParaRPr lang="ru-RU" sz="1400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304799" y="4827126"/>
            <a:ext cx="3076304" cy="16990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500" dirty="0">
                <a:solidFill>
                  <a:prstClr val="white"/>
                </a:solidFill>
                <a:latin typeface="Arial Narrow" panose="020B0606020202030204" pitchFamily="34" charset="0"/>
              </a:rPr>
              <a:t>ВОП, </a:t>
            </a:r>
            <a:r>
              <a:rPr lang="ru-RU" sz="15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педиатр, врач акушер-гинеколог</a:t>
            </a:r>
          </a:p>
          <a:p>
            <a:pPr lvl="0" algn="ctr"/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/</a:t>
            </a:r>
            <a:r>
              <a:rPr lang="ru-RU" sz="1400" i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на этапе планирования беременности, не менее чем за 1 мес.; все окружение будущего ребенка должно иметь иммунитет</a:t>
            </a: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/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4611088" y="3696781"/>
            <a:ext cx="1820090" cy="12432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ВОП,</a:t>
            </a: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инфекционист, </a:t>
            </a:r>
            <a:r>
              <a:rPr lang="ru-RU" sz="1500" dirty="0">
                <a:latin typeface="Arial Narrow" panose="020B0606020202030204" pitchFamily="34" charset="0"/>
              </a:rPr>
              <a:t>пульмонолог, </a:t>
            </a:r>
            <a:r>
              <a:rPr lang="ru-RU" sz="1500" dirty="0" smtClean="0">
                <a:latin typeface="Arial Narrow" panose="020B0606020202030204" pitchFamily="34" charset="0"/>
              </a:rPr>
              <a:t>педиатр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6518366" y="3696781"/>
            <a:ext cx="1872341" cy="11461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ЛОР,</a:t>
            </a:r>
            <a:endParaRPr lang="ru-RU" sz="1500" dirty="0">
              <a:latin typeface="Arial Narrow" panose="020B0606020202030204" pitchFamily="34" charset="0"/>
            </a:endParaRPr>
          </a:p>
          <a:p>
            <a:pPr algn="ctr"/>
            <a:r>
              <a:rPr lang="ru-RU" sz="1500" dirty="0">
                <a:latin typeface="Arial Narrow" panose="020B0606020202030204" pitchFamily="34" charset="0"/>
              </a:rPr>
              <a:t>инфекционист, </a:t>
            </a:r>
            <a:r>
              <a:rPr lang="ru-RU" sz="1500" dirty="0" smtClean="0">
                <a:latin typeface="Arial Narrow" panose="020B0606020202030204" pitchFamily="34" charset="0"/>
              </a:rPr>
              <a:t>ВОП, </a:t>
            </a:r>
            <a:r>
              <a:rPr lang="ru-RU" sz="1500" dirty="0">
                <a:latin typeface="Arial Narrow" panose="020B0606020202030204" pitchFamily="34" charset="0"/>
              </a:rPr>
              <a:t>педиатр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8456023" y="4071005"/>
            <a:ext cx="1811384" cy="87085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 Narrow" panose="020B0606020202030204" pitchFamily="34" charset="0"/>
              </a:rPr>
              <a:t>н</a:t>
            </a:r>
            <a:r>
              <a:rPr lang="ru-RU" sz="1500" dirty="0" smtClean="0">
                <a:latin typeface="Arial Narrow" panose="020B0606020202030204" pitchFamily="34" charset="0"/>
              </a:rPr>
              <a:t>евролог, инфекционист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0514" y="5259376"/>
            <a:ext cx="5826035" cy="1106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dirty="0" smtClean="0">
                <a:solidFill>
                  <a:srgbClr val="315D13"/>
                </a:solidFill>
                <a:latin typeface="Arial Narrow" panose="020B0606020202030204" pitchFamily="34" charset="0"/>
              </a:rPr>
              <a:t>Склерозирующий панэнцефалит характеризуется медленно прогрессирующей деструкцией головного мозга, начинающейся через несколько лет после перенесенной кори. Средняя продолжительность жизни после манифестации – 3-8 лет. Более 95% подострого склерозирующего панэнцефалита заканчивается летально.</a:t>
            </a:r>
            <a:endParaRPr lang="ru-RU" sz="1300" b="1" dirty="0">
              <a:solidFill>
                <a:srgbClr val="315D1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73" y="209005"/>
            <a:ext cx="9492343" cy="2011681"/>
          </a:xfrm>
        </p:spPr>
        <p:txBody>
          <a:bodyPr/>
          <a:lstStyle/>
          <a:p>
            <a:r>
              <a:rPr lang="ru-RU" dirty="0" smtClean="0"/>
              <a:t>На       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278673" y="209006"/>
            <a:ext cx="1907178" cy="85289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ГРИПП</a:t>
            </a:r>
            <a:endParaRPr lang="ru-RU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78673" y="1179740"/>
            <a:ext cx="2316481" cy="228627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опасен </a:t>
            </a:r>
            <a:r>
              <a:rPr lang="ru-RU" sz="1600" dirty="0" smtClean="0">
                <a:latin typeface="Arial Narrow" panose="020B0606020202030204" pitchFamily="34" charset="0"/>
              </a:rPr>
              <a:t>осложнениями</a:t>
            </a:r>
            <a:r>
              <a:rPr lang="ru-RU" sz="1400" dirty="0" smtClean="0">
                <a:latin typeface="Arial Narrow" panose="020B0606020202030204" pitchFamily="34" charset="0"/>
              </a:rPr>
              <a:t>, в предупреждении которых заинтересованы врачи всех специальностей</a:t>
            </a:r>
            <a:r>
              <a:rPr lang="be-BY" sz="1400" dirty="0" smtClean="0">
                <a:latin typeface="Arial Narrow" panose="020B0606020202030204" pitchFamily="34" charset="0"/>
              </a:rPr>
              <a:t>: </a:t>
            </a:r>
            <a:r>
              <a:rPr lang="be-BY" sz="1500" dirty="0" smtClean="0">
                <a:latin typeface="Arial Narrow" panose="020B0606020202030204" pitchFamily="34" charset="0"/>
              </a:rPr>
              <a:t>пневмонии</a:t>
            </a:r>
            <a:r>
              <a:rPr lang="ru-RU" sz="1500" dirty="0" smtClean="0">
                <a:latin typeface="Arial Narrow" panose="020B0606020202030204" pitchFamily="34" charset="0"/>
              </a:rPr>
              <a:t>, бронхиты, гнойные отиты, синуситы, миокардиты, энцефалиты, пиелонефриты, </a:t>
            </a:r>
          </a:p>
          <a:p>
            <a:r>
              <a:rPr lang="ru-RU" sz="1500" dirty="0" smtClean="0">
                <a:latin typeface="Arial Narrow" panose="020B0606020202030204" pitchFamily="34" charset="0"/>
              </a:rPr>
              <a:t>сахарный диабет..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0617" y="278674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595153" y="209004"/>
            <a:ext cx="4188823" cy="20116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В группе риска: </a:t>
            </a:r>
            <a:r>
              <a:rPr lang="ru-RU" sz="1600" dirty="0" smtClean="0">
                <a:latin typeface="Arial Narrow" panose="020B0606020202030204" pitchFamily="34" charset="0"/>
              </a:rPr>
              <a:t>дети до 3 лет, 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дети и взрослые с хроническими заболеваниями сердечно-сосудистой системы /ИБС, АГ../, дыхательной  /ХОБЛ, БА../, эндокринной /сахарный диабет../,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л</a:t>
            </a:r>
            <a:r>
              <a:rPr lang="ru-RU" sz="1600" dirty="0" smtClean="0">
                <a:latin typeface="Arial Narrow" panose="020B0606020202030204" pitchFamily="34" charset="0"/>
              </a:rPr>
              <a:t>ица с иммуносупрессией,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с</a:t>
            </a:r>
            <a:r>
              <a:rPr lang="ru-RU" sz="1600" dirty="0" smtClean="0">
                <a:latin typeface="Arial Narrow" panose="020B0606020202030204" pitchFamily="34" charset="0"/>
              </a:rPr>
              <a:t>тарше 65 лет,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беременные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6914606" y="87086"/>
            <a:ext cx="5277394" cy="28912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У 4% заболевших детей возникают тяжелые неврологические осложнения (судороги, энцефалиты, менингиты).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 период эпидемии риск смертности пациентов с хроническими болезнями легких возрастает в 120 раз, а при сочетании с сердечно-сосудистой патологией – более чем в 400. Причиной смерти при тяжелой форме гриппа может стать отек мозга, геморрагический отек легких, острая сосудистая недостаточность.</a:t>
            </a:r>
          </a:p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783976" y="1314177"/>
            <a:ext cx="269966" cy="296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" y="3583849"/>
            <a:ext cx="3084095" cy="3066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362768" y="3100251"/>
            <a:ext cx="7444570" cy="3248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Пневмония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-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наиболее частое осложнение гриппа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Гнойные отиты, синуситы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как результат присоединившейся бактериальной инфекции, чреваты менингитами, тугоухостью, парезом лицевого нерва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Для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отека головного мозга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характерны менингеальный синдром, сильная головная боль, рвота,  судороги, потеря сознания,  повышение артериального давления, одышка, тахикардия.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     Почему увеличивается вероятность неблагоприятных последствий?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/на примере сердечно-сосудистой патологии/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Гиперкоагуляционное состояние: воспалительные процессы, вызывая изменения в гемостазе, увеличивая риск тромбообразования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Активация симпатической нервной системы: увеличивается ЧСС и потребность миокарда в кислороде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Эндотелиальная дисфункция: дисфункция: системное воспаление и гиперкоагуляция приводят к повреждению эндотелия сосудов, способствуя образованию атеросклеротических бляшек.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Гипоксемия при респираторных инфекциях дополнительно ухудшает состояние тканей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" y="357052"/>
            <a:ext cx="9152709" cy="1686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34" y="2360023"/>
            <a:ext cx="5064303" cy="429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83178" y="374469"/>
            <a:ext cx="9083040" cy="174171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При беременности происходит </a:t>
            </a:r>
            <a:r>
              <a:rPr lang="ru-RU" sz="1400" dirty="0" smtClean="0"/>
              <a:t>подавление иммунитета матери для снижения вероятности отторжения плода, </a:t>
            </a:r>
            <a:r>
              <a:rPr lang="ru-RU" sz="1400" dirty="0" smtClean="0">
                <a:latin typeface="Arial Narrow" panose="020B0606020202030204" pitchFamily="34" charset="0"/>
              </a:rPr>
              <a:t>что  влечет за собой </a:t>
            </a:r>
            <a:r>
              <a:rPr lang="ru-RU" sz="1400" dirty="0" smtClean="0"/>
              <a:t>снижение способности сопротивляться инфекционным агентам.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Отмечаются тяжелые постгриппозные </a:t>
            </a:r>
            <a:r>
              <a:rPr lang="ru-RU" sz="1400" dirty="0" smtClean="0"/>
              <a:t>вирусные </a:t>
            </a:r>
            <a:r>
              <a:rPr lang="ru-RU" sz="1400" dirty="0" smtClean="0">
                <a:latin typeface="Arial Narrow" panose="020B0606020202030204" pitchFamily="34" charset="0"/>
              </a:rPr>
              <a:t>и</a:t>
            </a:r>
            <a:r>
              <a:rPr lang="ru-RU" sz="1400" dirty="0" smtClean="0"/>
              <a:t> бактериальные пневмонии, бронхиты, отиты, синуситы, пиелонефриты; </a:t>
            </a:r>
            <a:r>
              <a:rPr lang="ru-RU" sz="1400" dirty="0"/>
              <a:t>обостряются</a:t>
            </a:r>
            <a:r>
              <a:rPr lang="ru-RU" sz="1400" dirty="0">
                <a:latin typeface="Arial Narrow" panose="020B0606020202030204" pitchFamily="34" charset="0"/>
              </a:rPr>
              <a:t> или </a:t>
            </a:r>
            <a:r>
              <a:rPr lang="ru-RU" sz="1400" dirty="0"/>
              <a:t>развиваются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/>
              <a:t>бактериальные инфекции (кандидоз</a:t>
            </a:r>
            <a:r>
              <a:rPr lang="ru-RU" sz="1400" dirty="0" smtClean="0"/>
              <a:t>…). </a:t>
            </a:r>
            <a:r>
              <a:rPr lang="ru-RU" sz="1400" dirty="0" smtClean="0">
                <a:latin typeface="Arial Narrow" panose="020B0606020202030204" pitchFamily="34" charset="0"/>
              </a:rPr>
              <a:t>На фоне гриппа отмечаются осложнения со стороны сердечно-сосудистой системы </a:t>
            </a:r>
            <a:r>
              <a:rPr lang="ru-RU" sz="1400" dirty="0" smtClean="0"/>
              <a:t>(миокардит, сердечная недостаточность); обостряются  </a:t>
            </a:r>
            <a:r>
              <a:rPr lang="ru-RU" sz="1400" dirty="0" smtClean="0">
                <a:latin typeface="Arial Narrow" panose="020B0606020202030204" pitchFamily="34" charset="0"/>
              </a:rPr>
              <a:t>или</a:t>
            </a:r>
            <a:r>
              <a:rPr lang="ru-RU" sz="1400" dirty="0" smtClean="0"/>
              <a:t> дебютируют заболевания эндокринной системы (сахарный диабет), мочевыводящей системы (нефрит, цистит), </a:t>
            </a:r>
            <a:r>
              <a:rPr lang="ru-RU" sz="1400" dirty="0" smtClean="0">
                <a:latin typeface="Arial Narrow" panose="020B0606020202030204" pitchFamily="34" charset="0"/>
              </a:rPr>
              <a:t>наблюдаются эпизоды </a:t>
            </a:r>
            <a:r>
              <a:rPr lang="ru-RU" sz="1400" dirty="0" smtClean="0"/>
              <a:t>бронхиальной астмы;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3177" y="2360023"/>
            <a:ext cx="4188823" cy="304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Осложнения гриппа во время беременности</a:t>
            </a:r>
            <a:endParaRPr lang="ru-RU" sz="15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83178" y="2731589"/>
            <a:ext cx="4972594" cy="2496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Невынашивание беременности </a:t>
            </a:r>
            <a:r>
              <a:rPr lang="ru-RU" sz="1400" dirty="0" smtClean="0">
                <a:latin typeface="Arial Narrow" panose="020B0606020202030204" pitchFamily="34" charset="0"/>
              </a:rPr>
              <a:t>/особенно на ранних сроках/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83177" y="3036389"/>
            <a:ext cx="4188823" cy="24384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Пороки развития плода </a:t>
            </a:r>
            <a:r>
              <a:rPr lang="ru-RU" sz="1400" dirty="0" smtClean="0">
                <a:latin typeface="Arial Narrow" panose="020B0606020202030204" pitchFamily="34" charset="0"/>
              </a:rPr>
              <a:t>/дефекты нервной трубки../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83178" y="3334217"/>
            <a:ext cx="2290353" cy="2496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Преждевременные роды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83178" y="3651795"/>
            <a:ext cx="1645920" cy="2310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Мертворождение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83177" y="3957763"/>
            <a:ext cx="3744686" cy="29899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Повышенные риски </a:t>
            </a:r>
            <a:r>
              <a:rPr lang="ru-RU" sz="1400" dirty="0" smtClean="0"/>
              <a:t>неонатальной смертности</a:t>
            </a:r>
            <a:endParaRPr lang="ru-RU" sz="1400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383177" y="4331665"/>
            <a:ext cx="5817326" cy="210397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+mj-lt"/>
              </a:rPr>
              <a:t>      Беременным </a:t>
            </a:r>
            <a:r>
              <a:rPr lang="ru-RU" sz="1400" dirty="0">
                <a:latin typeface="+mj-lt"/>
              </a:rPr>
              <a:t>рекомендуется вакцинация </a:t>
            </a:r>
            <a:r>
              <a:rPr lang="ru-RU" sz="1400" dirty="0" smtClean="0">
                <a:latin typeface="+mj-lt"/>
              </a:rPr>
              <a:t>от гриппа /</a:t>
            </a:r>
            <a:r>
              <a:rPr lang="ru-RU" sz="1400" dirty="0" smtClean="0">
                <a:solidFill>
                  <a:srgbClr val="FF0000"/>
                </a:solidFill>
                <a:latin typeface="+mj-lt"/>
              </a:rPr>
              <a:t>инактивированными вакцинами</a:t>
            </a:r>
            <a:r>
              <a:rPr lang="ru-RU" sz="1400" dirty="0" smtClean="0">
                <a:latin typeface="+mj-lt"/>
              </a:rPr>
              <a:t>/в начале</a:t>
            </a:r>
            <a:r>
              <a:rPr lang="en-US" sz="1400" dirty="0" smtClean="0">
                <a:latin typeface="+mj-lt"/>
              </a:rPr>
              <a:t> II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триместра, особенно, </a:t>
            </a:r>
            <a:r>
              <a:rPr lang="ru-RU" sz="1400" dirty="0" smtClean="0">
                <a:latin typeface="+mj-lt"/>
              </a:rPr>
              <a:t>в </a:t>
            </a:r>
            <a:r>
              <a:rPr lang="ru-RU" sz="1400" dirty="0">
                <a:latin typeface="+mj-lt"/>
              </a:rPr>
              <a:t>сезонный период эпидемий. Предпочтительна вакцинация за 1 месяц до начала </a:t>
            </a:r>
            <a:r>
              <a:rPr lang="ru-RU" sz="1400" dirty="0" smtClean="0">
                <a:latin typeface="+mj-lt"/>
              </a:rPr>
              <a:t>активности вирусов</a:t>
            </a:r>
            <a:r>
              <a:rPr lang="en-US" sz="1400" dirty="0" smtClean="0">
                <a:latin typeface="+mj-lt"/>
              </a:rPr>
              <a:t> </a:t>
            </a:r>
            <a:r>
              <a:rPr lang="ru-RU" sz="1400" dirty="0" smtClean="0">
                <a:latin typeface="+mj-lt"/>
              </a:rPr>
              <a:t>/сентябрь-начало октября/. Прививки формируют антитела, передающиеся плоду </a:t>
            </a:r>
            <a:r>
              <a:rPr lang="ru-RU" sz="1400" dirty="0">
                <a:latin typeface="+mj-lt"/>
              </a:rPr>
              <a:t>и </a:t>
            </a:r>
            <a:r>
              <a:rPr lang="ru-RU" sz="1400" dirty="0" smtClean="0">
                <a:latin typeface="+mj-lt"/>
              </a:rPr>
              <a:t>служащие </a:t>
            </a:r>
            <a:r>
              <a:rPr lang="ru-RU" sz="1400" dirty="0">
                <a:latin typeface="+mj-lt"/>
              </a:rPr>
              <a:t>защитой от заражения в течение первых 6 </a:t>
            </a:r>
            <a:r>
              <a:rPr lang="ru-RU" sz="1400" dirty="0" smtClean="0">
                <a:latin typeface="+mj-lt"/>
              </a:rPr>
              <a:t>мес. </a:t>
            </a:r>
            <a:r>
              <a:rPr lang="ru-RU" sz="1400" dirty="0">
                <a:latin typeface="+mj-lt"/>
              </a:rPr>
              <a:t>жизни</a:t>
            </a:r>
            <a:r>
              <a:rPr lang="ru-RU" sz="1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1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193" y="905692"/>
            <a:ext cx="88479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Из всех живых существ на Земле наиболее беззащитен человек.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Придя в этот мир, мы сталкиваемся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множеством вирусов и бактерий,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вызывающих инфекционные заболевания,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порой заканчивающиеся инвалидностью или даже смертью.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Самая безопасная, эффективная и безальтернативная защита от инфекционных заболеваний – профилактические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ПРИВИВКИ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08" y="1357526"/>
            <a:ext cx="2316480" cy="1375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4292908"/>
            <a:ext cx="2917371" cy="226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15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     </a:t>
            </a:r>
            <a:endParaRPr lang="ru-RU" sz="2000" dirty="0">
              <a:solidFill>
                <a:srgbClr val="5E7D1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8" y="380274"/>
            <a:ext cx="5493865" cy="3605349"/>
          </a:xfrm>
        </p:spPr>
      </p:pic>
      <p:sp>
        <p:nvSpPr>
          <p:cNvPr id="5" name="Прямоугольник 4"/>
          <p:cNvSpPr/>
          <p:nvPr/>
        </p:nvSpPr>
        <p:spPr>
          <a:xfrm>
            <a:off x="1567544" y="4084320"/>
            <a:ext cx="7872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+mj-lt"/>
                <a:ea typeface="+mj-ea"/>
                <a:cs typeface="+mj-cs"/>
              </a:rPr>
              <a:t>Цель компетентного информирования населения о преимуществах иммунопрофилактики – это формирование осознанной приверженности к вакцинации, уверенности в безопасности конкретных вакцин и возможности обеспечении посредством вакцинации здоровья  на  протяжении всей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172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3177"/>
            <a:ext cx="8588586" cy="198474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5E7D19"/>
                </a:solidFill>
              </a:rPr>
              <a:t>У части населения отсутствие  приверженности </a:t>
            </a:r>
            <a:r>
              <a:rPr lang="ru-RU" sz="2000" dirty="0" smtClean="0">
                <a:solidFill>
                  <a:srgbClr val="5E7D19"/>
                </a:solidFill>
              </a:rPr>
              <a:t>к </a:t>
            </a:r>
            <a:r>
              <a:rPr lang="ru-RU" sz="2000" dirty="0">
                <a:solidFill>
                  <a:srgbClr val="5E7D19"/>
                </a:solidFill>
              </a:rPr>
              <a:t>вакцинации вызывает сомнение в её необходимости и безопасности и, как следствие, переход на активные позиции </a:t>
            </a:r>
            <a:r>
              <a:rPr lang="ru-RU" sz="2000" dirty="0" err="1">
                <a:solidFill>
                  <a:srgbClr val="5E7D19"/>
                </a:solidFill>
              </a:rPr>
              <a:t>антиваксерства</a:t>
            </a:r>
            <a:r>
              <a:rPr lang="ru-RU" sz="2000" dirty="0">
                <a:solidFill>
                  <a:srgbClr val="5E7D19"/>
                </a:solidFill>
              </a:rPr>
              <a:t>.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5E7D19"/>
                </a:solidFill>
              </a:rPr>
              <a:t>  </a:t>
            </a:r>
            <a:br>
              <a:rPr lang="ru-RU" sz="2000" dirty="0" smtClean="0">
                <a:solidFill>
                  <a:srgbClr val="5E7D19"/>
                </a:solidFill>
              </a:rPr>
            </a:br>
            <a:r>
              <a:rPr lang="ru-RU" sz="2000" dirty="0">
                <a:solidFill>
                  <a:srgbClr val="5E7D19"/>
                </a:solidFill>
              </a:rPr>
              <a:t> </a:t>
            </a:r>
            <a:r>
              <a:rPr lang="ru-RU" sz="2000" dirty="0" smtClean="0">
                <a:solidFill>
                  <a:srgbClr val="5E7D19"/>
                </a:solidFill>
              </a:rPr>
              <a:t>          Всемирная </a:t>
            </a:r>
            <a:r>
              <a:rPr lang="ru-RU" sz="2000" dirty="0">
                <a:solidFill>
                  <a:srgbClr val="5E7D19"/>
                </a:solidFill>
              </a:rPr>
              <a:t>организация здравоохранения  (ВОЗ</a:t>
            </a:r>
            <a:r>
              <a:rPr lang="ru-RU" sz="2000" dirty="0" smtClean="0">
                <a:solidFill>
                  <a:srgbClr val="5E7D19"/>
                </a:solidFill>
              </a:rPr>
              <a:t>), </a:t>
            </a:r>
            <a:br>
              <a:rPr lang="ru-RU" sz="2000" dirty="0" smtClean="0">
                <a:solidFill>
                  <a:srgbClr val="5E7D19"/>
                </a:solidFill>
              </a:rPr>
            </a:br>
            <a:r>
              <a:rPr lang="ru-RU" sz="2000" dirty="0">
                <a:solidFill>
                  <a:srgbClr val="5E7D19"/>
                </a:solidFill>
              </a:rPr>
              <a:t> </a:t>
            </a:r>
            <a:r>
              <a:rPr lang="ru-RU" sz="2000" dirty="0" smtClean="0">
                <a:solidFill>
                  <a:srgbClr val="5E7D19"/>
                </a:solidFill>
              </a:rPr>
              <a:t>          обеспокоенная </a:t>
            </a:r>
            <a:r>
              <a:rPr lang="ru-RU" sz="2000" dirty="0">
                <a:solidFill>
                  <a:srgbClr val="5E7D19"/>
                </a:solidFill>
              </a:rPr>
              <a:t>этой ситуацией, в 2019 году </a:t>
            </a:r>
            <a:r>
              <a:rPr lang="ru-RU" sz="2000" dirty="0" smtClean="0">
                <a:solidFill>
                  <a:srgbClr val="5E7D19"/>
                </a:solidFill>
              </a:rPr>
              <a:t>включила отказы </a:t>
            </a:r>
            <a:r>
              <a:rPr lang="ru-RU" sz="2000" dirty="0">
                <a:solidFill>
                  <a:srgbClr val="5E7D19"/>
                </a:solidFill>
              </a:rPr>
              <a:t>в </a:t>
            </a:r>
            <a:r>
              <a:rPr lang="ru-RU" sz="2000" dirty="0" smtClean="0">
                <a:solidFill>
                  <a:srgbClr val="5E7D19"/>
                </a:solidFill>
              </a:rPr>
              <a:t/>
            </a:r>
            <a:br>
              <a:rPr lang="ru-RU" sz="2000" dirty="0" smtClean="0">
                <a:solidFill>
                  <a:srgbClr val="5E7D19"/>
                </a:solidFill>
              </a:rPr>
            </a:br>
            <a:r>
              <a:rPr lang="ru-RU" sz="2000" dirty="0">
                <a:solidFill>
                  <a:srgbClr val="5E7D19"/>
                </a:solidFill>
              </a:rPr>
              <a:t> </a:t>
            </a:r>
            <a:r>
              <a:rPr lang="ru-RU" sz="2000" dirty="0" smtClean="0">
                <a:solidFill>
                  <a:srgbClr val="5E7D19"/>
                </a:solidFill>
              </a:rPr>
              <a:t>          список </a:t>
            </a:r>
            <a:r>
              <a:rPr lang="ru-RU" sz="2000" dirty="0">
                <a:solidFill>
                  <a:srgbClr val="5E7D19"/>
                </a:solidFill>
              </a:rPr>
              <a:t>десяти главных угроз мировому </a:t>
            </a:r>
            <a:r>
              <a:rPr lang="ru-RU" sz="2000" dirty="0" smtClean="0">
                <a:solidFill>
                  <a:srgbClr val="5E7D19"/>
                </a:solidFill>
              </a:rPr>
              <a:t>здравоохранению.</a:t>
            </a:r>
            <a:br>
              <a:rPr lang="ru-RU" sz="2000" dirty="0" smtClean="0">
                <a:solidFill>
                  <a:srgbClr val="5E7D19"/>
                </a:solidFill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>
                <a:solidFill>
                  <a:srgbClr val="5E7D19"/>
                </a:solidFill>
                <a:latin typeface="Arial Narrow" panose="020B0606020202030204" pitchFamily="34" charset="0"/>
              </a:rPr>
            </a:br>
            <a: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solidFill>
                  <a:srgbClr val="5E7D19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5E7D1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83" y="5310051"/>
            <a:ext cx="9579427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5E7D19"/>
                </a:solidFill>
                <a:latin typeface="Arial Narrow" panose="020B0606020202030204" pitchFamily="34" charset="0"/>
              </a:rPr>
              <a:t>                                    </a:t>
            </a:r>
            <a:endParaRPr lang="ru-RU" dirty="0">
              <a:solidFill>
                <a:srgbClr val="5E7D1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8" y="1472010"/>
            <a:ext cx="899513" cy="74531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02925" y="2367917"/>
            <a:ext cx="9020940" cy="1141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dirty="0" smtClean="0">
                <a:latin typeface="Arial Narrow" panose="020B0606020202030204" pitchFamily="34" charset="0"/>
              </a:rPr>
              <a:t>Вопрос </a:t>
            </a:r>
            <a:r>
              <a:rPr lang="ru-RU" sz="1900" dirty="0">
                <a:latin typeface="Arial Narrow" panose="020B0606020202030204" pitchFamily="34" charset="0"/>
              </a:rPr>
              <a:t>о необходимости вакцинации </a:t>
            </a:r>
            <a:r>
              <a:rPr lang="ru-RU" sz="1900" dirty="0" smtClean="0">
                <a:latin typeface="Arial Narrow" panose="020B0606020202030204" pitchFamily="34" charset="0"/>
              </a:rPr>
              <a:t>у отказчиков </a:t>
            </a:r>
            <a:r>
              <a:rPr lang="ru-RU" sz="1900" dirty="0">
                <a:latin typeface="Arial Narrow" panose="020B0606020202030204" pitchFamily="34" charset="0"/>
              </a:rPr>
              <a:t>не стоит остро, риски оцениваются </a:t>
            </a:r>
            <a:r>
              <a:rPr lang="ru-RU" sz="1900" dirty="0" smtClean="0">
                <a:latin typeface="Arial Narrow" panose="020B0606020202030204" pitchFamily="34" charset="0"/>
              </a:rPr>
              <a:t>не рационально</a:t>
            </a:r>
            <a:r>
              <a:rPr lang="ru-RU" sz="1900" dirty="0">
                <a:latin typeface="Arial Narrow" panose="020B0606020202030204" pitchFamily="34" charset="0"/>
              </a:rPr>
              <a:t>, а эмоционально: </a:t>
            </a:r>
            <a:r>
              <a:rPr lang="ru-RU" sz="1900" dirty="0" smtClean="0">
                <a:latin typeface="Arial Narrow" panose="020B0606020202030204" pitchFamily="34" charset="0"/>
              </a:rPr>
              <a:t>угроза </a:t>
            </a:r>
            <a:r>
              <a:rPr lang="ru-RU" sz="1900" dirty="0">
                <a:latin typeface="Arial Narrow" panose="020B0606020202030204" pitchFamily="34" charset="0"/>
              </a:rPr>
              <a:t>инфекционного </a:t>
            </a:r>
            <a:r>
              <a:rPr lang="ru-RU" sz="1900" dirty="0" smtClean="0">
                <a:latin typeface="Arial Narrow" panose="020B0606020202030204" pitchFamily="34" charset="0"/>
              </a:rPr>
              <a:t>заболевания не воспринимается до тех пор, </a:t>
            </a:r>
            <a:r>
              <a:rPr lang="ru-RU" sz="1900" dirty="0">
                <a:latin typeface="Arial Narrow" panose="020B0606020202030204" pitchFamily="34" charset="0"/>
              </a:rPr>
              <a:t>пока </a:t>
            </a:r>
            <a:r>
              <a:rPr lang="ru-RU" sz="1900" dirty="0" smtClean="0">
                <a:latin typeface="Arial Narrow" panose="020B0606020202030204" pitchFamily="34" charset="0"/>
              </a:rPr>
              <a:t>человек не столкнется </a:t>
            </a:r>
            <a:r>
              <a:rPr lang="ru-RU" sz="1900" dirty="0">
                <a:latin typeface="Arial Narrow" panose="020B0606020202030204" pitchFamily="34" charset="0"/>
              </a:rPr>
              <a:t>с ним и его тяжелыми </a:t>
            </a:r>
            <a:r>
              <a:rPr lang="ru-RU" sz="1900" dirty="0" smtClean="0">
                <a:latin typeface="Arial Narrow" panose="020B0606020202030204" pitchFamily="34" charset="0"/>
              </a:rPr>
              <a:t>последствиями </a:t>
            </a:r>
            <a:r>
              <a:rPr lang="ru-RU" sz="1900" dirty="0">
                <a:latin typeface="Arial Narrow" panose="020B0606020202030204" pitchFamily="34" charset="0"/>
              </a:rPr>
              <a:t>воочию. </a:t>
            </a:r>
            <a:r>
              <a:rPr lang="ru-RU" sz="1900" dirty="0" smtClean="0">
                <a:latin typeface="Arial Narrow" panose="020B0606020202030204" pitchFamily="34" charset="0"/>
              </a:rPr>
              <a:t> 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2925" y="3605346"/>
            <a:ext cx="9020940" cy="966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sz="1900" dirty="0" smtClean="0">
                <a:latin typeface="Arial Narrow" panose="020B0606020202030204" pitchFamily="34" charset="0"/>
              </a:rPr>
              <a:t>Люди </a:t>
            </a:r>
            <a:r>
              <a:rPr lang="ru-RU" sz="1900" dirty="0">
                <a:latin typeface="Arial Narrow" panose="020B0606020202030204" pitchFamily="34" charset="0"/>
              </a:rPr>
              <a:t>не всегда доверяют государственной медицине, а верят своим </a:t>
            </a:r>
            <a:r>
              <a:rPr lang="ru-RU" sz="1900" dirty="0" smtClean="0">
                <a:latin typeface="Arial Narrow" panose="020B0606020202030204" pitchFamily="34" charset="0"/>
              </a:rPr>
              <a:t>«знакомым врачам-профессорам»: гораздо проще </a:t>
            </a:r>
            <a:r>
              <a:rPr lang="ru-RU" sz="1900" dirty="0">
                <a:latin typeface="Arial Narrow" panose="020B0606020202030204" pitchFamily="34" charset="0"/>
              </a:rPr>
              <a:t>довериться </a:t>
            </a:r>
            <a:r>
              <a:rPr lang="ru-RU" sz="1900" dirty="0" smtClean="0">
                <a:latin typeface="Arial Narrow" panose="020B0606020202030204" pitchFamily="34" charset="0"/>
              </a:rPr>
              <a:t>чьему-то </a:t>
            </a:r>
            <a:r>
              <a:rPr lang="ru-RU" sz="1900" dirty="0">
                <a:latin typeface="Arial Narrow" panose="020B0606020202030204" pitchFamily="34" charset="0"/>
              </a:rPr>
              <a:t>некомпетентному мнению, чем </a:t>
            </a:r>
            <a:r>
              <a:rPr lang="ru-RU" sz="1900" dirty="0" smtClean="0">
                <a:latin typeface="Arial Narrow" panose="020B0606020202030204" pitchFamily="34" charset="0"/>
              </a:rPr>
              <a:t>взять </a:t>
            </a:r>
            <a:r>
              <a:rPr lang="ru-RU" sz="1900" dirty="0">
                <a:latin typeface="Arial Narrow" panose="020B0606020202030204" pitchFamily="34" charset="0"/>
              </a:rPr>
              <a:t>ответственность на себя.</a:t>
            </a:r>
            <a:br>
              <a:rPr lang="ru-RU" sz="1900" dirty="0">
                <a:latin typeface="Arial Narrow" panose="020B0606020202030204" pitchFamily="34" charset="0"/>
              </a:rPr>
            </a:b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2925" y="4693920"/>
            <a:ext cx="9020940" cy="1750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sz="1900" dirty="0" smtClean="0">
                <a:latin typeface="Arial Narrow" panose="020B0606020202030204" pitchFamily="34" charset="0"/>
              </a:rPr>
              <a:t>Научный </a:t>
            </a:r>
            <a:r>
              <a:rPr lang="ru-RU" sz="1900" dirty="0">
                <a:latin typeface="Arial Narrow" panose="020B0606020202030204" pitchFamily="34" charset="0"/>
              </a:rPr>
              <a:t>и компетентный подход требует знаний, </a:t>
            </a:r>
            <a:r>
              <a:rPr lang="ru-RU" sz="1900" dirty="0" smtClean="0">
                <a:latin typeface="Arial Narrow" panose="020B0606020202030204" pitchFamily="34" charset="0"/>
              </a:rPr>
              <a:t>наблюдения, анализа и </a:t>
            </a:r>
            <a:r>
              <a:rPr lang="ru-RU" sz="1900" dirty="0">
                <a:latin typeface="Arial Narrow" panose="020B0606020202030204" pitchFamily="34" charset="0"/>
              </a:rPr>
              <a:t>систематизации данных, </a:t>
            </a:r>
            <a:r>
              <a:rPr lang="ru-RU" sz="1900" dirty="0" smtClean="0">
                <a:latin typeface="Arial Narrow" panose="020B0606020202030204" pitchFamily="34" charset="0"/>
              </a:rPr>
              <a:t>на что способен не каждый. </a:t>
            </a:r>
            <a:r>
              <a:rPr lang="ru-RU" sz="1900" dirty="0">
                <a:latin typeface="Arial Narrow" panose="020B0606020202030204" pitchFamily="34" charset="0"/>
              </a:rPr>
              <a:t/>
            </a:r>
            <a:br>
              <a:rPr lang="ru-RU" sz="1900" dirty="0">
                <a:latin typeface="Arial Narrow" panose="020B0606020202030204" pitchFamily="34" charset="0"/>
              </a:rPr>
            </a:br>
            <a:r>
              <a:rPr lang="ru-RU" sz="1900" dirty="0">
                <a:latin typeface="Arial Narrow" panose="020B0606020202030204" pitchFamily="34" charset="0"/>
              </a:rPr>
              <a:t>Люди доверяют </a:t>
            </a:r>
            <a:r>
              <a:rPr lang="ru-RU" sz="1900" dirty="0" smtClean="0">
                <a:latin typeface="Arial Narrow" panose="020B0606020202030204" pitchFamily="34" charset="0"/>
              </a:rPr>
              <a:t>информации </a:t>
            </a:r>
            <a:r>
              <a:rPr lang="ru-RU" sz="1900" dirty="0">
                <a:latin typeface="Arial Narrow" panose="020B0606020202030204" pitchFamily="34" charset="0"/>
              </a:rPr>
              <a:t>в интернете, распространяемым  </a:t>
            </a:r>
            <a:r>
              <a:rPr lang="ru-RU" sz="1900" dirty="0" smtClean="0">
                <a:latin typeface="Arial Narrow" panose="020B0606020202030204" pitchFamily="34" charset="0"/>
              </a:rPr>
              <a:t>там мифам</a:t>
            </a:r>
            <a:r>
              <a:rPr lang="ru-RU" sz="1900" dirty="0">
                <a:latin typeface="Arial Narrow" panose="020B0606020202030204" pitchFamily="34" charset="0"/>
              </a:rPr>
              <a:t>, дающим легкие </a:t>
            </a:r>
            <a:r>
              <a:rPr lang="ru-RU" sz="1900" dirty="0" smtClean="0">
                <a:latin typeface="Arial Narrow" panose="020B0606020202030204" pitchFamily="34" charset="0"/>
              </a:rPr>
              <a:t>ответы</a:t>
            </a:r>
            <a:r>
              <a:rPr lang="ru-RU" sz="1900" dirty="0">
                <a:latin typeface="Arial Narrow" panose="020B0606020202030204" pitchFamily="34" charset="0"/>
              </a:rPr>
              <a:t>, </a:t>
            </a:r>
            <a:r>
              <a:rPr lang="ru-RU" sz="1900" dirty="0" smtClean="0">
                <a:latin typeface="Arial Narrow" panose="020B0606020202030204" pitchFamily="34" charset="0"/>
              </a:rPr>
              <a:t>доступные для восприятия  человеку с любым уровнем образования, ярко </a:t>
            </a:r>
            <a:r>
              <a:rPr lang="ru-RU" sz="1900" dirty="0">
                <a:latin typeface="Arial Narrow" panose="020B0606020202030204" pitchFamily="34" charset="0"/>
              </a:rPr>
              <a:t>описывающие ужасы последствий вакцинации, финансовую заинтересованность фармацевтических </a:t>
            </a:r>
            <a:r>
              <a:rPr lang="ru-RU" sz="1900" dirty="0" smtClean="0">
                <a:latin typeface="Arial Narrow" panose="020B0606020202030204" pitchFamily="34" charset="0"/>
              </a:rPr>
              <a:t>компаний и т.п.</a:t>
            </a:r>
            <a:r>
              <a:rPr lang="ru-RU" sz="1900" dirty="0">
                <a:latin typeface="Arial Narrow" panose="020B0606020202030204" pitchFamily="34" charset="0"/>
              </a:rPr>
              <a:t/>
            </a:r>
            <a:br>
              <a:rPr lang="ru-RU" sz="1900" dirty="0">
                <a:latin typeface="Arial Narrow" panose="020B0606020202030204" pitchFamily="34" charset="0"/>
              </a:rPr>
            </a:br>
            <a:endParaRPr lang="ru-RU" sz="19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21" y="416092"/>
            <a:ext cx="2557866" cy="182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8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50125" y="365760"/>
            <a:ext cx="7933509" cy="513805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7976" y="1304107"/>
            <a:ext cx="8586025" cy="473725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33" y="3582857"/>
            <a:ext cx="1573601" cy="158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7977" y="1304107"/>
            <a:ext cx="3518264" cy="98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 Narrow" panose="020B0606020202030204" pitchFamily="34" charset="0"/>
              </a:rPr>
              <a:t>Повышение приверженности населения к вакцинации, как осознанной необходимости </a:t>
            </a:r>
            <a:r>
              <a:rPr lang="ru-RU" sz="1600" dirty="0" smtClean="0">
                <a:latin typeface="Arial Narrow" panose="020B0606020202030204" pitchFamily="34" charset="0"/>
              </a:rPr>
              <a:t>для сохранения жизни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203269" y="879566"/>
            <a:ext cx="330925" cy="42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114904" y="879566"/>
            <a:ext cx="348342" cy="42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2230" y="1304107"/>
            <a:ext cx="3857898" cy="9840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latin typeface="Arial Narrow" panose="020B0606020202030204" pitchFamily="34" charset="0"/>
              </a:rPr>
              <a:t>Вовлечение в организацию вакцинопрофилактики врачей всей специальностей 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4018691" y="2288176"/>
            <a:ext cx="1920555" cy="137813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Школа беременных (педиатры, гинекологи, ВОП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897189" y="2891246"/>
            <a:ext cx="1828800" cy="10101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Участковые педиатры, ВОП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1010194" y="2621280"/>
            <a:ext cx="1706880" cy="96157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Врачи стационаров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2133601" y="3823064"/>
            <a:ext cx="2229393" cy="17765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Врачи узких специализаций (инфекционисты, пульмонологи,  ЛОР, кардиологи, эндокринологи, неврологи)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6650176" y="4325982"/>
            <a:ext cx="1579423" cy="7424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Валеологи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7910" y="365760"/>
            <a:ext cx="7228113" cy="513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ВРАЧ- ключевая фигура иммунопрофилактики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4815840" y="5164183"/>
            <a:ext cx="1942011" cy="8771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Narrow" panose="020B0606020202030204" pitchFamily="34" charset="0"/>
              </a:rPr>
              <a:t>Врачи-хирурги (травматологи)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10" y="3364011"/>
            <a:ext cx="1933304" cy="1398717"/>
          </a:xfrm>
        </p:spPr>
      </p:pic>
      <p:sp>
        <p:nvSpPr>
          <p:cNvPr id="4" name="Овальная выноска 3"/>
          <p:cNvSpPr/>
          <p:nvPr/>
        </p:nvSpPr>
        <p:spPr>
          <a:xfrm>
            <a:off x="226423" y="95795"/>
            <a:ext cx="9047579" cy="13427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0" dirty="0" smtClean="0">
                <a:latin typeface="+mj-lt"/>
              </a:rPr>
              <a:t>Вовлечение в организацию иммунопрофилактики, как  работу с профилактической направленностью, врачей и медработников всех специальностей </a:t>
            </a:r>
            <a:endParaRPr lang="ru-RU" sz="1950" dirty="0">
              <a:latin typeface="+mj-lt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26423" y="2525485"/>
            <a:ext cx="3979817" cy="161359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ВОП: «Вам с Вашими хроническими заболеваниями обязательно нужно привиться против гриппа. У Вас уже есть опыт. Напомните пожалуйста о прививке своим родителям!» 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313714" y="2168434"/>
            <a:ext cx="4064432" cy="18216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Невролог: «Сделайте прививку против гриппа! Нужно защитить себя от тяжелых неврологических осложнений (обострение хронической патологии, инсульты, энцефалиты, менингиты и др.). Личный опыт!»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66057" y="4344794"/>
            <a:ext cx="3115734" cy="12328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Гинеколог: «Нужно обязательно привиться против гриппа – так вы сможете защитить и своего будущего малыша!»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766558" y="4214949"/>
            <a:ext cx="3944985" cy="17504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ЛОР, эндокринолог: «Обязательно сделайте прививку против гриппа – надо предупредить обострение хронического заболевания, отитов! </a:t>
            </a: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Личный опыт!»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3448594" y="4734167"/>
            <a:ext cx="3396343" cy="17223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Кардиолог: «Сделайте прививку против гриппа – Вам нужно защититься от миокардита, инфаркта, сосудистой недостаточности! Личный опыт!»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596640" y="1512531"/>
            <a:ext cx="3004457" cy="16796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Пульмонолог, инфекционист: «Вы </a:t>
            </a:r>
            <a:r>
              <a:rPr lang="ru-RU" sz="1500" dirty="0">
                <a:latin typeface="Arial Narrow" panose="020B0606020202030204" pitchFamily="34" charset="0"/>
              </a:rPr>
              <a:t>часто </a:t>
            </a:r>
            <a:r>
              <a:rPr lang="ru-RU" sz="1500" dirty="0" smtClean="0">
                <a:latin typeface="Arial Narrow" panose="020B0606020202030204" pitchFamily="34" charset="0"/>
              </a:rPr>
              <a:t>болеете и переносите пневмонии - не забудьте сделать прививку против гриппа! Личный опыт!»</a:t>
            </a:r>
            <a:endParaRPr lang="ru-RU" sz="15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66700"/>
            <a:ext cx="9239249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1114424"/>
            <a:ext cx="9695089" cy="516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76226" y="276224"/>
            <a:ext cx="8591550" cy="70485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Освоение эффективного коммуникативного подхода и формирование доверительных отношений с пациентом позволяет врачу грамотно аргументировать рекомендации по вакцинации и снижает частоту отказов от прививок.</a:t>
            </a:r>
            <a:endParaRPr lang="ru-RU" sz="16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193068" y="1133343"/>
            <a:ext cx="1052512" cy="14360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гинеколог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КОКЛЮШ ВПЧ </a:t>
            </a:r>
            <a:endParaRPr lang="ru-RU" sz="13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КОРЬ ГРИПП ВЕТРЯНАЯ ОСПА </a:t>
            </a:r>
            <a:endParaRPr lang="ru-RU" sz="1300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69589" y="1114424"/>
            <a:ext cx="1502572" cy="38385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и</a:t>
            </a:r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нфекционист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КОКЛЮШ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ВПЧ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КОРЬ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КРАСНУХА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ПАРОТИТ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ГРИПП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п</a:t>
            </a:r>
            <a:r>
              <a:rPr lang="ru-RU" sz="1300" dirty="0" smtClean="0">
                <a:latin typeface="Arial Narrow" panose="020B0606020202030204" pitchFamily="34" charset="0"/>
              </a:rPr>
              <a:t>невмококковая инфекция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менингококковая инфекция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КЛЕЩЕВОЙ энцефалит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ПОЛИОМИЕЛИТ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в</a:t>
            </a:r>
            <a:r>
              <a:rPr lang="ru-RU" sz="1300" dirty="0" smtClean="0">
                <a:latin typeface="Arial Narrow" panose="020B0606020202030204" pitchFamily="34" charset="0"/>
              </a:rPr>
              <a:t>ирусный 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ГЕПАТИТ А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в</a:t>
            </a:r>
            <a:r>
              <a:rPr lang="ru-RU" sz="1300" dirty="0" smtClean="0">
                <a:latin typeface="Arial Narrow" panose="020B0606020202030204" pitchFamily="34" charset="0"/>
              </a:rPr>
              <a:t>ирусный 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ГЕПАТИТ В </a:t>
            </a: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918007" y="1123948"/>
            <a:ext cx="1318597" cy="113075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ЛОР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ГРИПП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п</a:t>
            </a:r>
            <a:r>
              <a:rPr lang="ru-RU" sz="1300" dirty="0" smtClean="0">
                <a:latin typeface="Arial Narrow" panose="020B0606020202030204" pitchFamily="34" charset="0"/>
              </a:rPr>
              <a:t>невмококковая инфекция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ДИФТЕРИЯ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76225" y="5434149"/>
            <a:ext cx="9239249" cy="84473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Мониторинг информированности врачей об иммунопрофилактике, оценка их личной </a:t>
            </a:r>
            <a:r>
              <a:rPr lang="ru-RU" sz="1600" dirty="0" smtClean="0"/>
              <a:t>комплаентности </a:t>
            </a:r>
            <a:r>
              <a:rPr lang="ru-RU" sz="1600" dirty="0"/>
              <a:t>к вакцинации позволяет своевременно выявлять и устранять возникающие противоречия и проблемы, поддерживать высокий уровень доверия населения к прививкам.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557547" y="1123948"/>
            <a:ext cx="1348976" cy="105319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онколог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ГРИПП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ВПЧ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п</a:t>
            </a:r>
            <a:r>
              <a:rPr lang="ru-RU" sz="1300" dirty="0" smtClean="0">
                <a:latin typeface="Arial Narrow" panose="020B0606020202030204" pitchFamily="34" charset="0"/>
              </a:rPr>
              <a:t>невмококковая инфекция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764274" y="1114424"/>
            <a:ext cx="1420124" cy="286457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невролог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ГРИПП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КОРЬ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КОКЛЮШ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п</a:t>
            </a:r>
            <a:r>
              <a:rPr lang="ru-RU" sz="1300" dirty="0" smtClean="0">
                <a:latin typeface="Arial Narrow" panose="020B0606020202030204" pitchFamily="34" charset="0"/>
              </a:rPr>
              <a:t>невмококковая инфекция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latin typeface="Arial Narrow" panose="020B0606020202030204" pitchFamily="34" charset="0"/>
              </a:rPr>
              <a:t>енингококковая инфекция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КЛЕЩЕВОЙ </a:t>
            </a:r>
            <a:r>
              <a:rPr lang="ru-RU" sz="1300" dirty="0">
                <a:latin typeface="Arial Narrow" panose="020B0606020202030204" pitchFamily="34" charset="0"/>
              </a:rPr>
              <a:t>э</a:t>
            </a:r>
            <a:r>
              <a:rPr lang="ru-RU" sz="1300" dirty="0" smtClean="0">
                <a:latin typeface="Arial Narrow" panose="020B0606020202030204" pitchFamily="34" charset="0"/>
              </a:rPr>
              <a:t>нцефалит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ПОЛИОМИЕЛИТ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СТОЛБНЯК</a:t>
            </a:r>
          </a:p>
          <a:p>
            <a:r>
              <a:rPr lang="ru-RU" sz="1300" dirty="0" smtClean="0">
                <a:latin typeface="Arial Narrow" panose="020B0606020202030204" pitchFamily="34" charset="0"/>
              </a:rPr>
              <a:t>ВЕТРЯНАЯ ОСПА</a:t>
            </a:r>
          </a:p>
          <a:p>
            <a:endParaRPr lang="ru-RU" sz="1300" dirty="0" smtClean="0">
              <a:latin typeface="Arial Narrow" panose="020B0606020202030204" pitchFamily="34" charset="0"/>
            </a:endParaRPr>
          </a:p>
          <a:p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227467" y="1123948"/>
            <a:ext cx="1311184" cy="9399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кардиолог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ГРИПП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пневмококковая инфекция</a:t>
            </a:r>
          </a:p>
          <a:p>
            <a:pPr algn="ctr"/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248089" y="1123948"/>
            <a:ext cx="1334061" cy="113075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э</a:t>
            </a:r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ндокринолог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ГРИПП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пневмококковая инфекция</a:t>
            </a:r>
          </a:p>
          <a:p>
            <a:endParaRPr lang="ru-RU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593635" y="1104900"/>
            <a:ext cx="1170159" cy="114980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н</a:t>
            </a:r>
            <a:r>
              <a:rPr lang="ru-RU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еонатолог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ТУБЕРКУЛЁЗ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вирусный </a:t>
            </a:r>
          </a:p>
          <a:p>
            <a:r>
              <a:rPr lang="ru-RU" sz="1300" dirty="0">
                <a:latin typeface="Arial Narrow" panose="020B0606020202030204" pitchFamily="34" charset="0"/>
              </a:rPr>
              <a:t>ГЕПАТИТ В </a:t>
            </a:r>
          </a:p>
          <a:p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89" y="2426698"/>
            <a:ext cx="5235146" cy="28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2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464"/>
            <a:ext cx="8596668" cy="5225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11" y="1793963"/>
            <a:ext cx="9622971" cy="474617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218" y="174171"/>
            <a:ext cx="9056914" cy="539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Почему хирургам</a:t>
            </a:r>
            <a:r>
              <a:rPr lang="ru-RU" sz="1600" dirty="0" smtClean="0">
                <a:latin typeface="Arial Narrow" panose="020B0606020202030204" pitchFamily="34" charset="0"/>
              </a:rPr>
              <a:t>, которые традиционно сосредоточены на оперативной технике и послеоперационном ведении пациентов, </a:t>
            </a:r>
            <a:r>
              <a:rPr lang="ru-RU" dirty="0" smtClean="0"/>
              <a:t>важно разбираться в вопросах иммунопрофилактики?  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174172" y="783771"/>
            <a:ext cx="11974286" cy="9405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Осознанное понимание хирургами принципов вакцинации как составляющей предоперационной подготовки пациента помогает снизить риски осложнений, улучшить прогноз восстановления, качества жизни после операции, а порой – спасти жизнь.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012" y="1863634"/>
            <a:ext cx="9622970" cy="40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Arial Narrow" panose="020B0606020202030204" pitchFamily="34" charset="0"/>
              </a:rPr>
              <a:t>Многие хирургические осложнения связаны с инфекциями, которые можно предупредить благодаря вакцинации.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010" y="2464527"/>
            <a:ext cx="1802675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+mj-lt"/>
              </a:rPr>
              <a:t>Пневмококковая инфекция</a:t>
            </a:r>
            <a:endParaRPr lang="ru-RU" sz="1600" dirty="0">
              <a:latin typeface="+mj-lt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272938" y="2538549"/>
            <a:ext cx="20029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25487" y="2464527"/>
            <a:ext cx="7646124" cy="531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Вакцинация особенно необходима пожилым пациентам (60-65+) при плановых оперативных вмешательствах, в том числе для профилактики пневмоний.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010" y="3143795"/>
            <a:ext cx="1750422" cy="304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Грипп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25487" y="3091543"/>
            <a:ext cx="7646124" cy="496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Послеоперационные респираторные инфекции увеличивают риск развития пневмоний, тромбозов (особенно у пожилых пациентов).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220685" y="3225332"/>
            <a:ext cx="252549" cy="174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Рисунок 8" descr="C:\Users\789D~1\AppData\Local\Temp\{87DAA941-189F-46F3-BC35-F1A4D30C14F4}.t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5862" r="2980" b="8794"/>
          <a:stretch>
            <a:fillRect/>
          </a:stretch>
        </p:blipFill>
        <p:spPr bwMode="auto">
          <a:xfrm>
            <a:off x="10238705" y="2228723"/>
            <a:ext cx="1909753" cy="1842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010" y="3675017"/>
            <a:ext cx="1750422" cy="34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Гепатит В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220685" y="3781485"/>
            <a:ext cx="252549" cy="172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5488" y="3675017"/>
            <a:ext cx="7646123" cy="348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При инвазивных манипуляциях высок риск инфицирования врача и пациента.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8010" y="4110447"/>
            <a:ext cx="1750422" cy="374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ВПЧ-инфекция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246811" y="4223657"/>
            <a:ext cx="252549" cy="186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25487" y="4110447"/>
            <a:ext cx="7713218" cy="374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Информирование пациентов о личном опыте работы хирургов (онкологов) </a:t>
            </a:r>
            <a:r>
              <a:rPr lang="ru-RU" sz="1600" dirty="0">
                <a:latin typeface="Arial Narrow" panose="020B0606020202030204" pitchFamily="34" charset="0"/>
              </a:rPr>
              <a:t>с </a:t>
            </a:r>
            <a:r>
              <a:rPr lang="ru-RU" sz="1600" dirty="0" smtClean="0">
                <a:latin typeface="Arial Narrow" panose="020B0606020202030204" pitchFamily="34" charset="0"/>
              </a:rPr>
              <a:t>такими опухолями.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477691" y="2264229"/>
            <a:ext cx="217715" cy="200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8009" y="4572002"/>
            <a:ext cx="1750423" cy="348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Бешенство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238102" y="4624251"/>
            <a:ext cx="252549" cy="178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25487" y="4572002"/>
            <a:ext cx="7646124" cy="3570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Предупреждается только с помощью вакцинопрофилактики (вакцина, иммуноглобулин).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009" y="5067192"/>
            <a:ext cx="1750423" cy="340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Столбняк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25487" y="5024846"/>
            <a:ext cx="7646124" cy="452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Прививаются пациенты с инфицированными ранами, травмами и др., если они не были вакцинированы ранее по полной схеме.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220684" y="5067192"/>
            <a:ext cx="252549" cy="167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18009" y="5625737"/>
            <a:ext cx="9152711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Профилактика всегда дешевле, эффективнее и безопаснее лечения осложнений: хирурги, осознанно воспринимающие иммунопрофилактику, улучшают результаты операций и снижают нагрузку на систему здравоохранения!!!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5399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514278"/>
              </p:ext>
            </p:extLst>
          </p:nvPr>
        </p:nvGraphicFramePr>
        <p:xfrm>
          <a:off x="409574" y="2107473"/>
          <a:ext cx="9866540" cy="42993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11695"/>
                <a:gridCol w="3046801"/>
                <a:gridCol w="2739235"/>
                <a:gridCol w="750416"/>
                <a:gridCol w="814477"/>
                <a:gridCol w="903916"/>
              </a:tblGrid>
              <a:tr h="1941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Возрастная группа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документальных</a:t>
                      </a:r>
                      <a:r>
                        <a:rPr lang="ru-RU" sz="1100" baseline="0" dirty="0" smtClean="0">
                          <a:effectLst/>
                          <a:latin typeface="Arial Narrow" panose="020B0606020202030204" pitchFamily="34" charset="0"/>
                        </a:rPr>
                        <a:t> сведений о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профилактических прививках против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столбняка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Срок после последней 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прививки, характер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раны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Применяемые ИЛП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АС (</a:t>
                      </a:r>
                      <a:r>
                        <a:rPr lang="ru-RU" sz="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мл)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АДС-М </a:t>
                      </a:r>
                      <a:r>
                        <a:rPr lang="ru-RU" sz="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(мл)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ПСЧИ (Тетагам) </a:t>
                      </a: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(МЕ) </a:t>
                      </a: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/ ПСС </a:t>
                      </a:r>
                      <a:r>
                        <a:rPr lang="ru-RU" sz="700">
                          <a:effectLst/>
                          <a:latin typeface="Arial Narrow" panose="020B0606020202030204" pitchFamily="34" charset="0"/>
                        </a:rPr>
                        <a:t>(МЕ)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39329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Дети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полный курс профилактических прививок </a:t>
                      </a:r>
                      <a:endParaRPr lang="ru-RU" sz="1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endParaRPr lang="ru-RU" sz="1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 </a:t>
                      </a: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соответствии с возрастом 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менее 5 лет, независимо от характера раны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более 5 лет, не инфицированная рана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более 5 лет, инфицированная рана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курс прививок без последней 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независимо от срока и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9360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Взрослые</a:t>
                      </a:r>
                      <a:endParaRPr lang="ru-RU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полный курс профилактических прививок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менее 5 лет, 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5-10 лет, 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более 10 лет, 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Все возраста</a:t>
                      </a:r>
                      <a:endParaRPr lang="ru-RU" sz="9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две профилактические прививки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менее 5 лет, 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93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более 5 лет, 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одна профилактическая прививка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менее 2 лет, не инфицированная рана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менее 2 лет, инфицированная рана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более 2 лет, 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92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Дети до 5 мес.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привитые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независимо от характера раны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 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212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Лица в возрасте 5 мес. и ст.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Дети в возрасте до 5 мес.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прививочный анамнез не известен, противопоказания к профилактическим прививкам отсутствуют 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независимо от характера раны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1765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Дети в возрасте ст. 5 мес.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9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  <a:tr h="433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Взрослые 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</a:rPr>
                        <a:t>1,0</a:t>
                      </a:r>
                      <a:endParaRPr lang="ru-RU" sz="9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не вводят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tabLst>
                          <a:tab pos="4495800" algn="l"/>
                        </a:tabLs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250/3000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70" marR="61570" marT="0" marB="0"/>
                </a:tc>
              </a:tr>
            </a:tbl>
          </a:graphicData>
        </a:graphic>
      </p:graphicFrame>
      <p:sp>
        <p:nvSpPr>
          <p:cNvPr id="6" name="Скругленная прямоугольная выноска 5"/>
          <p:cNvSpPr/>
          <p:nvPr/>
        </p:nvSpPr>
        <p:spPr>
          <a:xfrm>
            <a:off x="409303" y="261258"/>
            <a:ext cx="9300753" cy="9231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Специфическая профилактика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столбняка 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проводится пациенту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в течение суток после обращения за медицинской помощью в 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случаях </a:t>
            </a:r>
            <a:r>
              <a:rPr lang="x-none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травм </a:t>
            </a:r>
            <a:r>
              <a:rPr lang="x-none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с нарушением целостности кожных покровов и </a:t>
            </a:r>
            <a:r>
              <a:rPr lang="x-none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слизистых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x-none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обморожений </a:t>
            </a:r>
            <a:r>
              <a:rPr lang="x-none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и ожогов (термических, химических, радиационных) </a:t>
            </a:r>
            <a:r>
              <a:rPr lang="en-US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II</a:t>
            </a:r>
            <a:r>
              <a:rPr lang="x-none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</a:t>
            </a:r>
            <a:r>
              <a:rPr lang="en-US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III</a:t>
            </a:r>
            <a:r>
              <a:rPr lang="x-none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x-none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en-US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IV</a:t>
            </a:r>
            <a:r>
              <a:rPr lang="x-none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степени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, проникающих повреждений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и</a:t>
            </a:r>
            <a:r>
              <a:rPr lang="en-US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оперативных вмешательств на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желудочно-кишечном 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тракте, внебольничных абортов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родов, гангрены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и </a:t>
            </a:r>
            <a:r>
              <a:rPr lang="ru-RU" sz="145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некроза тканей, укусов </a:t>
            </a:r>
            <a:r>
              <a:rPr lang="ru-RU" sz="1450" dirty="0">
                <a:latin typeface="Arial Narrow" panose="020B0606020202030204" pitchFamily="34" charset="0"/>
                <a:ea typeface="Times New Roman" panose="02020603050405020304" pitchFamily="18" charset="0"/>
              </a:rPr>
              <a:t>животных.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9304" y="1323703"/>
            <a:ext cx="9300752" cy="496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Тактика выбора средств экстренной специфической профилактики столбняка зависит от прививочного анамнеза и характера раны.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495109" y="1889760"/>
            <a:ext cx="339634" cy="191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4" y="1285281"/>
            <a:ext cx="1915886" cy="1644383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9978088" y="191589"/>
            <a:ext cx="1808894" cy="9318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Столбняк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9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59" y="140460"/>
            <a:ext cx="8596668" cy="1266003"/>
          </a:xfrm>
        </p:spPr>
        <p:txBody>
          <a:bodyPr>
            <a:normAutofit/>
          </a:bodyPr>
          <a:lstStyle/>
          <a:p>
            <a:endParaRPr lang="ru-RU" sz="2100" dirty="0">
              <a:latin typeface="Arial Narrow" panose="020B0606020202030204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46110" y="140461"/>
            <a:ext cx="9520403" cy="13225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Приверженность и вовлечение в организацию иммунопрофилактики медработников всех специальностей на всех этапах оказания медицинской </a:t>
            </a:r>
            <a:r>
              <a:rPr lang="ru-RU" sz="2000" dirty="0" smtClean="0">
                <a:latin typeface="+mj-lt"/>
              </a:rPr>
              <a:t>помощи: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72" y="2809057"/>
            <a:ext cx="1532709" cy="257664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425336" y="1663338"/>
            <a:ext cx="6853645" cy="501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обращении беременных в женскую консультацию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38400" y="2329572"/>
            <a:ext cx="6827520" cy="55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п</a:t>
            </a:r>
            <a:r>
              <a:rPr lang="ru-RU" sz="2000" dirty="0" smtClean="0">
                <a:latin typeface="Arial Narrow" panose="020B0606020202030204" pitchFamily="34" charset="0"/>
              </a:rPr>
              <a:t>ри прохождении диспансеризации, комиссии по осмотру обязательных контингентов, водителей автотранспорта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8399" y="3074126"/>
            <a:ext cx="6827521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выписке </a:t>
            </a:r>
            <a:r>
              <a:rPr lang="ru-RU" sz="2000" dirty="0" err="1" smtClean="0">
                <a:latin typeface="Arial Narrow" panose="020B0606020202030204" pitchFamily="34" charset="0"/>
              </a:rPr>
              <a:t>реконвалесцентов</a:t>
            </a:r>
            <a:r>
              <a:rPr lang="ru-RU" sz="2000" dirty="0" smtClean="0">
                <a:latin typeface="Arial Narrow" panose="020B0606020202030204" pitchFamily="34" charset="0"/>
              </a:rPr>
              <a:t> из стационарных отделений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38399" y="3744685"/>
            <a:ext cx="6827521" cy="648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выписке ВОП, педиатрами, профильными специалистами рецептов на лекарственные препараты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649273" y="1663338"/>
            <a:ext cx="9304624" cy="49551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38399" y="4534745"/>
            <a:ext cx="6766561" cy="527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запросе выписки из медицинской документации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42752" y="5203399"/>
            <a:ext cx="6762207" cy="492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при обращении за получением результатов анализов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02" y="609601"/>
            <a:ext cx="8596668" cy="10276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1720" y="226424"/>
            <a:ext cx="1757429" cy="14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09150" y="484829"/>
            <a:ext cx="8297593" cy="119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+mj-lt"/>
              </a:rPr>
              <a:t>Врач – ключевая фигура иммунопрофилактики. </a:t>
            </a:r>
          </a:p>
          <a:p>
            <a:r>
              <a:rPr lang="ru-RU" sz="2000" dirty="0" smtClean="0">
                <a:latin typeface="+mj-lt"/>
              </a:rPr>
              <a:t>Какие вопросы следует обсудить про проведении информационно-образовательной работы, в том числе с сомневающимися или отказывающимися от прививок:</a:t>
            </a:r>
            <a:endParaRPr lang="ru-RU" sz="20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720" y="1802675"/>
            <a:ext cx="8243641" cy="470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 Narrow" panose="020B0606020202030204" pitchFamily="34" charset="0"/>
              </a:rPr>
              <a:t>х</a:t>
            </a:r>
            <a:r>
              <a:rPr lang="ru-RU" sz="2000" dirty="0" smtClean="0">
                <a:latin typeface="Arial Narrow" panose="020B0606020202030204" pitchFamily="34" charset="0"/>
              </a:rPr>
              <a:t>арактеристика инфекционного заболевания (клинические проявления, тяжесть)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1721" y="2380292"/>
            <a:ext cx="8243640" cy="415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 Narrow" panose="020B0606020202030204" pitchFamily="34" charset="0"/>
              </a:rPr>
              <a:t>э</a:t>
            </a:r>
            <a:r>
              <a:rPr lang="ru-RU" sz="2000" dirty="0" smtClean="0">
                <a:latin typeface="Arial Narrow" panose="020B0606020202030204" pitchFamily="34" charset="0"/>
              </a:rPr>
              <a:t>пидемиологическая значимость ( распространенность, уровни заболеваемости)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720" y="2902806"/>
            <a:ext cx="7956257" cy="44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социальная значимость (осложнения, последствия, инвалидность, смертность)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1721" y="3451446"/>
            <a:ext cx="6110040" cy="441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экономическая значимость, в т.ч. для семьи или коллектива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721" y="4020354"/>
            <a:ext cx="6536760" cy="528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значение вакцинопрофилактики в сохранения жизни и здоровья, </a:t>
            </a:r>
          </a:p>
          <a:p>
            <a:r>
              <a:rPr lang="ru-RU" sz="2000" dirty="0" smtClean="0">
                <a:latin typeface="Arial Narrow" panose="020B0606020202030204" pitchFamily="34" charset="0"/>
              </a:rPr>
              <a:t>значение коллективного иммунитета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721" y="4696772"/>
            <a:ext cx="4864714" cy="429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соотношение пользы и «вреда» от вакцинации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1720" y="5274389"/>
            <a:ext cx="6737057" cy="412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Arial Narrow" panose="020B0606020202030204" pitchFamily="34" charset="0"/>
              </a:rPr>
              <a:t>х</a:t>
            </a:r>
            <a:r>
              <a:rPr lang="ru-RU" sz="2000" dirty="0" smtClean="0">
                <a:latin typeface="Arial Narrow" panose="020B0606020202030204" pitchFamily="34" charset="0"/>
              </a:rPr>
              <a:t>арактеристика вакцин, их состав, эффективность и безопасность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429" y="5834741"/>
            <a:ext cx="5721531" cy="409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Arial Narrow" panose="020B0606020202030204" pitchFamily="34" charset="0"/>
              </a:rPr>
              <a:t>опровержение распространенных мифов о вакцинации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7088777" y="3521114"/>
            <a:ext cx="4519749" cy="146018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Эффективная коммуникация врача с пациентом – залог доверия к вакцинации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578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304" y="287384"/>
            <a:ext cx="7340697" cy="63572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38400" y="287382"/>
            <a:ext cx="7001690" cy="1137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/>
              <a:t>Врач – ключевая фигура иммунопрофилактики. Важны его собственная убежденность, приверженность, личный позитивный опыт, </a:t>
            </a:r>
            <a:r>
              <a:rPr lang="ru-RU" sz="1700" dirty="0"/>
              <a:t>авторитетное мнение </a:t>
            </a:r>
            <a:r>
              <a:rPr lang="ru-RU" sz="1700" dirty="0" smtClean="0"/>
              <a:t>и доверительное </a:t>
            </a:r>
            <a:r>
              <a:rPr lang="ru-RU" sz="1700" dirty="0"/>
              <a:t>отношение с </a:t>
            </a:r>
            <a:r>
              <a:rPr lang="ru-RU" sz="1700" dirty="0" smtClean="0"/>
              <a:t>пациентами или родителями.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33304" y="1652448"/>
            <a:ext cx="7916090" cy="481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Похвалите</a:t>
            </a:r>
            <a:r>
              <a:rPr lang="ru-RU" dirty="0" smtClean="0">
                <a:latin typeface="Arial Narrow" panose="020B0606020202030204" pitchFamily="34" charset="0"/>
              </a:rPr>
              <a:t>:</a:t>
            </a:r>
            <a:r>
              <a:rPr lang="ru-RU" sz="1600" dirty="0" smtClean="0">
                <a:latin typeface="Arial Narrow" panose="020B0606020202030204" pitchFamily="34" charset="0"/>
              </a:rPr>
              <a:t> «Добрый день! Рады видеть Вас (Вашего ребенка) здоровым. Вы на прививку?»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9" name="Объект 8" descr="D:\резерв с диска С\Мои документы\СМИ-ЕНИ\ЕНИ-2025\n7tnm7dhimdaforu897h9cs0tm9plns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8" y="4616633"/>
            <a:ext cx="1981202" cy="156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06176" y="3193868"/>
            <a:ext cx="10023568" cy="1378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</a:rPr>
              <a:t>Приведите факты: </a:t>
            </a:r>
            <a:r>
              <a:rPr lang="ru-RU" sz="1600" dirty="0" smtClean="0">
                <a:latin typeface="Arial Narrow" panose="020B0606020202030204" pitchFamily="34" charset="0"/>
              </a:rPr>
              <a:t>актуальность и распространенность инфекционные заболевания (в мире, в районе, на участке).</a:t>
            </a:r>
            <a:r>
              <a:rPr lang="ru-RU" sz="1600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Расскажите</a:t>
            </a:r>
            <a:r>
              <a:rPr lang="ru-RU" sz="1600" dirty="0" smtClean="0">
                <a:latin typeface="Arial Narrow" panose="020B0606020202030204" pitchFamily="34" charset="0"/>
              </a:rPr>
              <a:t>, чем они опасны.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П</a:t>
            </a:r>
            <a:r>
              <a:rPr lang="ru-RU" dirty="0" smtClean="0">
                <a:latin typeface="+mj-lt"/>
              </a:rPr>
              <a:t>оделитесь опытом: </a:t>
            </a:r>
            <a:r>
              <a:rPr lang="ru-RU" sz="1600" dirty="0" smtClean="0">
                <a:latin typeface="Arial Narrow" panose="020B0606020202030204" pitchFamily="34" charset="0"/>
              </a:rPr>
              <a:t>«</a:t>
            </a:r>
            <a:r>
              <a:rPr lang="ru-RU" sz="1600" dirty="0">
                <a:latin typeface="Arial Narrow" panose="020B0606020202030204" pitchFamily="34" charset="0"/>
              </a:rPr>
              <a:t>М</a:t>
            </a:r>
            <a:r>
              <a:rPr lang="ru-RU" sz="1600" dirty="0" smtClean="0">
                <a:latin typeface="Arial Narrow" panose="020B0606020202030204" pitchFamily="34" charset="0"/>
              </a:rPr>
              <a:t>оя пациентка сожалеет, что отказалась во время беременности от вакцинации против коклюша – новорождённый малыш заразился от старшего ребенка, тяжело болел и долгое время провел в реанимации».</a:t>
            </a:r>
          </a:p>
          <a:p>
            <a:r>
              <a:rPr lang="ru-RU" dirty="0" smtClean="0">
                <a:latin typeface="+mj-lt"/>
              </a:rPr>
              <a:t>Расскажите</a:t>
            </a:r>
            <a:r>
              <a:rPr lang="ru-RU" sz="1600" dirty="0" smtClean="0">
                <a:latin typeface="Arial Narrow" panose="020B0606020202030204" pitchFamily="34" charset="0"/>
              </a:rPr>
              <a:t>, как можно предупредить инфекционные заболевания. 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590904" y="1424938"/>
            <a:ext cx="269965" cy="204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ыноска-облако 2"/>
          <p:cNvSpPr/>
          <p:nvPr/>
        </p:nvSpPr>
        <p:spPr>
          <a:xfrm>
            <a:off x="200296" y="243842"/>
            <a:ext cx="2238103" cy="16372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Особенности общения </a:t>
            </a:r>
          </a:p>
          <a:p>
            <a:pPr algn="ctr"/>
            <a:r>
              <a:rPr lang="ru-RU" sz="1600" dirty="0" smtClean="0"/>
              <a:t>в вопросах проведения прививок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6176" y="4815843"/>
            <a:ext cx="8119812" cy="1169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Не критикуйте </a:t>
            </a:r>
            <a:r>
              <a:rPr lang="ru-RU" sz="1600" dirty="0">
                <a:latin typeface="Arial Narrow" panose="020B0606020202030204" pitchFamily="34" charset="0"/>
              </a:rPr>
              <a:t>за незнание или сомнение.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dirty="0" smtClean="0"/>
              <a:t>Поддержите </a:t>
            </a:r>
            <a:r>
              <a:rPr lang="ru-RU" dirty="0"/>
              <a:t>диалог: </a:t>
            </a:r>
            <a:r>
              <a:rPr lang="ru-RU" sz="1600" dirty="0">
                <a:latin typeface="Arial Narrow" panose="020B0606020202030204" pitchFamily="34" charset="0"/>
              </a:rPr>
              <a:t>«Что вас больше всего беспокоит в вакцинации?» </a:t>
            </a:r>
          </a:p>
          <a:p>
            <a:r>
              <a:rPr lang="ru-RU" dirty="0"/>
              <a:t>Похвалите </a:t>
            </a:r>
            <a:r>
              <a:rPr lang="ru-RU" sz="1600" dirty="0">
                <a:latin typeface="Arial Narrow" panose="020B0606020202030204" pitchFamily="34" charset="0"/>
              </a:rPr>
              <a:t>за заинтересованность в собственном здоровье (родителей - в здоровье ребёнка</a:t>
            </a:r>
            <a:r>
              <a:rPr lang="ru-RU" sz="1600" dirty="0" smtClean="0">
                <a:latin typeface="Arial Narrow" panose="020B0606020202030204" pitchFamily="34" charset="0"/>
              </a:rPr>
              <a:t>). </a:t>
            </a:r>
            <a:r>
              <a:rPr lang="ru-RU" dirty="0" smtClean="0"/>
              <a:t>Поблагодарите </a:t>
            </a:r>
            <a:r>
              <a:rPr lang="ru-RU" sz="1600" dirty="0">
                <a:latin typeface="Arial Narrow" panose="020B0606020202030204" pitchFamily="34" charset="0"/>
              </a:rPr>
              <a:t>за вопросы.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7017" y="2377441"/>
            <a:ext cx="8360229" cy="572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Установите доверительный контакт: </a:t>
            </a:r>
            <a:r>
              <a:rPr lang="ru-RU" sz="1600" dirty="0">
                <a:latin typeface="Arial Narrow" panose="020B0606020202030204" pitchFamily="34" charset="0"/>
              </a:rPr>
              <a:t>«Самое важное достижение человечества для вас!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Что вы знаете о вакцинах? Может быть кто-то из ваших знакомых уже делал эту прививку?».</a:t>
            </a:r>
          </a:p>
        </p:txBody>
      </p:sp>
    </p:spTree>
    <p:extLst>
      <p:ext uri="{BB962C8B-B14F-4D97-AF65-F5344CB8AC3E}">
        <p14:creationId xmlns:p14="http://schemas.microsoft.com/office/powerpoint/2010/main" val="1675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375385"/>
            <a:ext cx="6008916" cy="26469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5E7D19"/>
                </a:solidFill>
              </a:rPr>
              <a:t>Поддержание эпидблагополучия населения по вакциноуправляемым инфекциям возможно лишь при своевременном проведении плановых профилактических прививок и прививок</a:t>
            </a:r>
            <a:r>
              <a:rPr lang="en-US" sz="2000" dirty="0" smtClean="0">
                <a:solidFill>
                  <a:srgbClr val="5E7D19"/>
                </a:solidFill>
              </a:rPr>
              <a:t>, </a:t>
            </a:r>
            <a:r>
              <a:rPr lang="ru-RU" sz="2000" dirty="0" smtClean="0">
                <a:solidFill>
                  <a:srgbClr val="5E7D19"/>
                </a:solidFill>
              </a:rPr>
              <a:t>проводимых по эпидпоказаниям, в соответствии с Национальным календарем, формировании напряженного и полноценного коллективного иммунитета к инфекциям.</a:t>
            </a:r>
            <a:endParaRPr lang="ru-RU" sz="2000" dirty="0">
              <a:solidFill>
                <a:srgbClr val="5E7D1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56857"/>
            <a:ext cx="6359192" cy="278450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5E7D19"/>
                </a:solidFill>
                <a:latin typeface="+mj-lt"/>
              </a:rPr>
              <a:t>Чем больше людей будут иметь иммунитет (невосприимчивость) к конкретному инфекционному заболеванию, тем меньше вероятность возникновения групповых заболеваний или даже эпидемий.</a:t>
            </a:r>
          </a:p>
          <a:p>
            <a:r>
              <a:rPr lang="ru-RU" sz="2000" dirty="0" smtClean="0">
                <a:solidFill>
                  <a:srgbClr val="5E7D19"/>
                </a:solidFill>
                <a:latin typeface="+mj-lt"/>
              </a:rPr>
              <a:t>Недооценка значимости вакцинопрофилактики ведет к риску массового распространения инфекционных заболеваний, их тяжелому и осложненному течению.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11" y="3022333"/>
            <a:ext cx="3292248" cy="231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mages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68" y="691847"/>
            <a:ext cx="1452505" cy="1624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6226" y="357053"/>
            <a:ext cx="6224208" cy="654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000" dirty="0" smtClean="0">
                <a:latin typeface="+mj-lt"/>
              </a:rPr>
              <a:t>Расскажите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</a:rPr>
              <a:t>о применяемых вакцинах и их альтернативных вариантах.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П</a:t>
            </a:r>
            <a:r>
              <a:rPr lang="ru-RU" sz="2000" dirty="0" smtClean="0">
                <a:latin typeface="+mj-lt"/>
              </a:rPr>
              <a:t>оясните</a:t>
            </a:r>
            <a:r>
              <a:rPr lang="ru-RU" sz="1800" dirty="0" smtClean="0">
                <a:latin typeface="Arial Narrow" panose="020B0606020202030204" pitchFamily="34" charset="0"/>
              </a:rPr>
              <a:t>, что собой представляют вакцины и как </a:t>
            </a:r>
            <a:r>
              <a:rPr lang="ru-RU" sz="1800" dirty="0">
                <a:latin typeface="Arial Narrow" panose="020B0606020202030204" pitchFamily="34" charset="0"/>
              </a:rPr>
              <a:t>они «</a:t>
            </a:r>
            <a:r>
              <a:rPr lang="ru-RU" sz="1800" dirty="0" smtClean="0">
                <a:latin typeface="Arial Narrow" panose="020B0606020202030204" pitchFamily="34" charset="0"/>
              </a:rPr>
              <a:t>работают».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6226" y="3378926"/>
            <a:ext cx="7678540" cy="688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</a:rPr>
              <a:t>Работайте с возражением: </a:t>
            </a:r>
            <a:r>
              <a:rPr lang="ru-RU" sz="1600" dirty="0" smtClean="0">
                <a:latin typeface="Arial Narrow" panose="020B0606020202030204" pitchFamily="34" charset="0"/>
              </a:rPr>
              <a:t>«Если вы отложите прививку, ребенок будет беззащитен в наиболее беззащитном возрасте».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9344297" y="252549"/>
            <a:ext cx="2246812" cy="16354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Особенности общения </a:t>
            </a:r>
          </a:p>
          <a:p>
            <a:pPr algn="ctr"/>
            <a:r>
              <a:rPr lang="ru-RU" sz="1600" dirty="0" smtClean="0"/>
              <a:t>в вопросах проведения прививок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648" y="2095952"/>
            <a:ext cx="2133600" cy="192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225" y="5660571"/>
            <a:ext cx="8745340" cy="635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Будьте честны: </a:t>
            </a:r>
            <a:r>
              <a:rPr lang="ru-RU" sz="1600" dirty="0">
                <a:latin typeface="Arial Narrow" panose="020B0606020202030204" pitchFamily="34" charset="0"/>
              </a:rPr>
              <a:t>если вопрос за пределами вашей компетенции, изучите литературу, проконсультируйтесь с коллегами или посоветуйте консультацию педиатра, иммунолога, др. специалиста.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6225" y="1219203"/>
            <a:ext cx="8584233" cy="831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Говорите на понятном языке: </a:t>
            </a:r>
            <a:r>
              <a:rPr lang="ru-RU" sz="1600" dirty="0">
                <a:latin typeface="Arial Narrow" panose="020B0606020202030204" pitchFamily="34" charset="0"/>
              </a:rPr>
              <a:t>«Прививки учат организм распознавать вирусы и бактерии, бороться с ними; вакцины не нагружают иммунную систему, а «тренируют» ее и стимулируют выработку иммунитета (невосприимчивости).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6226" y="4275909"/>
            <a:ext cx="5057260" cy="540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Предупредите о рисках, </a:t>
            </a:r>
            <a:r>
              <a:rPr lang="ru-RU" sz="1600" dirty="0" smtClean="0">
                <a:latin typeface="Arial Narrow" panose="020B0606020202030204" pitchFamily="34" charset="0"/>
              </a:rPr>
              <a:t>но</a:t>
            </a:r>
            <a:r>
              <a:rPr lang="ru-RU" dirty="0" smtClean="0"/>
              <a:t> уважайте выбор. </a:t>
            </a:r>
          </a:p>
          <a:p>
            <a:r>
              <a:rPr lang="ru-RU" dirty="0" smtClean="0"/>
              <a:t>Поделитесь информационным материалом.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225" y="5024846"/>
            <a:ext cx="5915055" cy="487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Определите дату прививки </a:t>
            </a:r>
            <a:r>
              <a:rPr lang="ru-RU" sz="1600" dirty="0" smtClean="0">
                <a:latin typeface="Arial Narrow" panose="020B0606020202030204" pitchFamily="34" charset="0"/>
              </a:rPr>
              <a:t>или</a:t>
            </a:r>
            <a:r>
              <a:rPr lang="ru-RU" dirty="0" smtClean="0"/>
              <a:t> следующего визита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6225" y="2258926"/>
            <a:ext cx="7861421" cy="912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+mj-lt"/>
              </a:rPr>
              <a:t>Расскажите</a:t>
            </a:r>
            <a:r>
              <a:rPr lang="ru-RU" sz="1600" dirty="0" smtClean="0">
                <a:latin typeface="Arial Narrow" panose="020B0606020202030204" pitchFamily="34" charset="0"/>
              </a:rPr>
              <a:t> об </a:t>
            </a:r>
            <a:r>
              <a:rPr lang="ru-RU" sz="1600" dirty="0">
                <a:latin typeface="Arial Narrow" panose="020B0606020202030204" pitchFamily="34" charset="0"/>
              </a:rPr>
              <a:t>особенностях развития поствакцинального процесса и возможных побочных реакциях, тактике поведения при их возникновении, обязательном 30-минутном медицинском наблюдении за пациентом.</a:t>
            </a:r>
          </a:p>
        </p:txBody>
      </p:sp>
    </p:spTree>
    <p:extLst>
      <p:ext uri="{BB962C8B-B14F-4D97-AF65-F5344CB8AC3E}">
        <p14:creationId xmlns:p14="http://schemas.microsoft.com/office/powerpoint/2010/main" val="30997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78377"/>
            <a:ext cx="9154643" cy="57911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       Спасибо за внимание!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88" y="261257"/>
            <a:ext cx="2036837" cy="263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резерв с диска С\Мои документы\СМИ-ЕНИ\images смайли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74" y="4458788"/>
            <a:ext cx="1364117" cy="110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70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1" y="844731"/>
            <a:ext cx="82121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408E3A"/>
                </a:solidFill>
              </a:rPr>
              <a:t>      Вакцинопрофилактика </a:t>
            </a:r>
            <a:r>
              <a:rPr lang="ru-RU" sz="2000" dirty="0">
                <a:solidFill>
                  <a:srgbClr val="408E3A"/>
                </a:solidFill>
              </a:rPr>
              <a:t>– это стратегическая инвестиция </a:t>
            </a:r>
            <a:br>
              <a:rPr lang="ru-RU" sz="2000" dirty="0">
                <a:solidFill>
                  <a:srgbClr val="408E3A"/>
                </a:solidFill>
              </a:rPr>
            </a:br>
            <a:r>
              <a:rPr lang="ru-RU" sz="2000" dirty="0">
                <a:solidFill>
                  <a:srgbClr val="408E3A"/>
                </a:solidFill>
              </a:rPr>
              <a:t>в охрану здоровья, благополучия индивидуума, семьи и нации </a:t>
            </a:r>
            <a:br>
              <a:rPr lang="ru-RU" sz="2000" dirty="0">
                <a:solidFill>
                  <a:srgbClr val="408E3A"/>
                </a:solidFill>
              </a:rPr>
            </a:br>
            <a:r>
              <a:rPr lang="ru-RU" sz="2000" dirty="0">
                <a:solidFill>
                  <a:srgbClr val="408E3A"/>
                </a:solidFill>
              </a:rPr>
              <a:t>в целом с выраженным социальным и экономическим эффектом</a:t>
            </a:r>
            <a:r>
              <a:rPr lang="ru-RU" sz="2000" dirty="0" smtClean="0">
                <a:solidFill>
                  <a:srgbClr val="408E3A"/>
                </a:solidFill>
              </a:rPr>
              <a:t>.</a:t>
            </a:r>
          </a:p>
          <a:p>
            <a:pPr lvl="0"/>
            <a:endParaRPr lang="ru-RU" sz="2000" dirty="0">
              <a:solidFill>
                <a:srgbClr val="408E3A"/>
              </a:solidFill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rgbClr val="408E3A"/>
                </a:solidFill>
                <a:effectLst/>
                <a:ea typeface="Times New Roman" panose="02020603050405020304" pitchFamily="18" charset="0"/>
              </a:rPr>
              <a:t>В Слуцком районе благодаря вакцинопрофилактике с 1993г. не регистрировалась заболеваемость дифтерией, с 1985г. - острого полиомиелита, в т.ч. вакциноассоциированного и вызванного дикими полиовирусами</a:t>
            </a:r>
            <a:r>
              <a:rPr lang="ru-RU" sz="2000" dirty="0">
                <a:solidFill>
                  <a:srgbClr val="408E3A"/>
                </a:solidFill>
                <a:ea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408E3A"/>
                </a:solidFill>
                <a:ea typeface="Times New Roman" panose="02020603050405020304" pitchFamily="18" charset="0"/>
              </a:rPr>
              <a:t>не </a:t>
            </a:r>
            <a:r>
              <a:rPr lang="ru-RU" sz="2000" dirty="0">
                <a:solidFill>
                  <a:srgbClr val="408E3A"/>
                </a:solidFill>
                <a:ea typeface="Times New Roman" panose="02020603050405020304" pitchFamily="18" charset="0"/>
              </a:rPr>
              <a:t>допущено случаев возникновения столбняка новорожденных. </a:t>
            </a:r>
            <a:endParaRPr lang="ru-RU" sz="2000" dirty="0" smtClean="0">
              <a:solidFill>
                <a:srgbClr val="408E3A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rgbClr val="408E3A"/>
                </a:solidFill>
                <a:effectLst/>
                <a:ea typeface="Times New Roman" panose="02020603050405020304" pitchFamily="18" charset="0"/>
              </a:rPr>
              <a:t>На протяжении ряда последних лет не регистрировались случаи, краснушной и паротитной инфекций, синдрома врожденной краснухи, вирусного гепатита В, кори.</a:t>
            </a:r>
          </a:p>
          <a:p>
            <a:pPr indent="450215">
              <a:spcAft>
                <a:spcPts val="0"/>
              </a:spcAft>
            </a:pPr>
            <a:r>
              <a:rPr lang="ru-RU" sz="2000" dirty="0" smtClean="0">
                <a:solidFill>
                  <a:srgbClr val="408E3A"/>
                </a:solidFill>
                <a:ea typeface="Times New Roman" panose="02020603050405020304" pitchFamily="18" charset="0"/>
              </a:rPr>
              <a:t>В 2024 году </a:t>
            </a:r>
            <a:r>
              <a:rPr lang="ru-RU" sz="2000" dirty="0" smtClean="0">
                <a:solidFill>
                  <a:srgbClr val="408E3A"/>
                </a:solidFill>
                <a:effectLst/>
                <a:ea typeface="Times New Roman" panose="02020603050405020304" pitchFamily="18" charset="0"/>
              </a:rPr>
              <a:t>зарегистрировано 8 случаев коклюша (9,28 сл. на 100 000 населения).</a:t>
            </a:r>
            <a:endParaRPr lang="ru-RU" sz="2000" dirty="0">
              <a:solidFill>
                <a:srgbClr val="408E3A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610" y="2788956"/>
            <a:ext cx="3136089" cy="176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2211977"/>
            <a:ext cx="82905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B6F17"/>
                </a:solidFill>
                <a:latin typeface="+mj-lt"/>
              </a:rPr>
              <a:t>В </a:t>
            </a:r>
            <a:r>
              <a:rPr lang="ru-RU" sz="2000" dirty="0" smtClean="0">
                <a:solidFill>
                  <a:srgbClr val="3B6F17"/>
                </a:solidFill>
                <a:latin typeface="+mj-lt"/>
              </a:rPr>
              <a:t>2024 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г. населению Слуцкого района сделано 32 516 профилактических прививок (2023 г. - 90 677), из них 16 128 против гриппа, </a:t>
            </a:r>
            <a:r>
              <a:rPr lang="ru-RU" sz="2000" dirty="0" smtClean="0">
                <a:solidFill>
                  <a:srgbClr val="3B6F17"/>
                </a:solidFill>
                <a:latin typeface="+mj-lt"/>
              </a:rPr>
              <a:t>проведено 2 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590 иммунодиагностических проб (Манту и Диаскинтест), 1 182 введения сывороток и иммуноглобулинов (для пассивной профилактики столбняка, бешенства, гангрены, яда гадюки).  </a:t>
            </a:r>
            <a:endParaRPr lang="ru-RU" sz="2000" dirty="0" smtClean="0">
              <a:solidFill>
                <a:srgbClr val="3B6F17"/>
              </a:solidFill>
              <a:latin typeface="+mj-lt"/>
            </a:endParaRPr>
          </a:p>
          <a:p>
            <a:endParaRPr lang="ru-RU" sz="2000" dirty="0">
              <a:solidFill>
                <a:srgbClr val="3B6F17"/>
              </a:solidFill>
              <a:latin typeface="+mj-lt"/>
            </a:endParaRPr>
          </a:p>
          <a:p>
            <a:r>
              <a:rPr lang="ru-RU" sz="2000" dirty="0">
                <a:solidFill>
                  <a:srgbClr val="3B6F17"/>
                </a:solidFill>
                <a:latin typeface="+mj-lt"/>
              </a:rPr>
              <a:t>Вакцинация населения проводилась за счет </a:t>
            </a:r>
            <a:r>
              <a:rPr lang="ru-RU" sz="2000" dirty="0" smtClean="0">
                <a:solidFill>
                  <a:srgbClr val="3B6F17"/>
                </a:solidFill>
                <a:latin typeface="+mj-lt"/>
              </a:rPr>
              <a:t>бюджетных и 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внебюджетных источников финансирования. За внебюджетные средства сделано 2 320 прививок, в т.ч. детям (за личные средства) – 1 050: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Инфанрикс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129, 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Гексаксим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516, Превенар13 – 91, Варицелла и Варилрикс – 46, Менактра – 37, Рота-V-</a:t>
            </a:r>
            <a:r>
              <a:rPr lang="ru-RU" sz="2000" dirty="0" err="1">
                <a:solidFill>
                  <a:srgbClr val="3B6F17"/>
                </a:solidFill>
                <a:latin typeface="+mj-lt"/>
              </a:rPr>
              <a:t>Эйд</a:t>
            </a:r>
            <a:r>
              <a:rPr lang="ru-RU" sz="2000" dirty="0">
                <a:solidFill>
                  <a:srgbClr val="3B6F17"/>
                </a:solidFill>
                <a:latin typeface="+mj-lt"/>
              </a:rPr>
              <a:t> – 86, Гардасил и Церварикс – 27, Ваксигрип Тетра – 120.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239919"/>
            <a:ext cx="3428368" cy="1877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1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754048" cy="2725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3200" dirty="0" smtClean="0"/>
              <a:t>Что такое вакцинация</a:t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Это введение в организм ослабленных или убитых (инактивированных) инфекционных агентов или их активных компонентов, стимулирующих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выработку иммунитета - 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индивидуальной специфической невосприимчивости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к конкретным инфекционным заболеваниям.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введении вакцин в организм мы «знакомим» иммунную систему с антигенной химической структурой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возбудителей 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инфекции и «обучаем» методам борьбы с ними. </a:t>
            </a: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030583"/>
            <a:ext cx="8596668" cy="2908663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Массовые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прививки обеспечивают коллективный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иммунитет: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сформировавшаяся иммунная прослойка прерывает циркуляцию возбудителей, снижая уровни заболеваемости до спорадической (единичные случаи).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883" y="164815"/>
            <a:ext cx="380952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09" y="577517"/>
            <a:ext cx="9731141" cy="2569943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latin typeface="Arial Narrow" panose="020B0606020202030204" pitchFamily="34" charset="0"/>
              </a:rPr>
              <a:t/>
            </a:r>
            <a:br>
              <a:rPr lang="ru-RU" sz="13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Статья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3. Основные принципы государственной политики Республики Беларусь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области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здравоохранения: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создание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условий для сохранения, укрепления и восстановления здоровья населения;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обеспечение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доступности медицинского обслуживания, в том числе лекарственного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обеспечения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;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приоритетность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мер профилактической направленности;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приоритетность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развития первичной медицинской помощи;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приоритетность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медицинского обслуживания, в том числе лекарственного обеспечения,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несовершеннолетних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женщин во время беременности, родов и в послеродовой период,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инвалидов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 ветеранов в соответствии с законодательством;</a:t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 обеспечение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санитарно-эпидемиологического благополучия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населения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09" y="3715353"/>
            <a:ext cx="9731141" cy="29453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Статья 22. Санитарно-противоэпидемические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мероприятия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 санитарная охрана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территории Республики Беларусь;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проведение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профилактических прививок;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 дезинфекционные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мероприятия;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 обязательные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медицинские осмотры;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 иные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мероприятия.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Статья 24. Проведение профилактических прививок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 Профилактические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прививки проводятся в целях предотвращения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возникновения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и распространения инфекционных заболеваний, их локализации </a:t>
            </a:r>
            <a:endParaRPr lang="ru-RU" sz="15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и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ликвидации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 Профилактические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прививки проводятся в соответствии с Национальным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календарем 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профилактических прививок, а также по эпидемическим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500" b="1" dirty="0" smtClean="0">
                <a:solidFill>
                  <a:schemeClr val="accent5">
                    <a:lumMod val="75000"/>
                  </a:schemeClr>
                </a:solidFill>
              </a:rPr>
              <a:t> показаниям</a:t>
            </a:r>
            <a:r>
              <a:rPr lang="ru-RU" sz="15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510" y="182881"/>
            <a:ext cx="6602930" cy="394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Закон Республики Беларусь «О здравоохранении»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753" y="3243714"/>
            <a:ext cx="9403883" cy="375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Закон Республики Беларусь «О санитарно-эпидемиологическом благополучии»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2" y="3715353"/>
            <a:ext cx="188655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4049" cy="1045029"/>
          </a:xfrm>
        </p:spPr>
        <p:txBody>
          <a:bodyPr>
            <a:noAutofit/>
          </a:bodyPr>
          <a:lstStyle/>
          <a:p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</a:rPr>
              <a:t>Плановые профилактические прививки против 13 инфекционных заболеваний в Республике Беларусь проводятся в соответствии с Национальным календарем, утвержденным постановлением Министерства здравоохранения от 17.05.2018 г. </a:t>
            </a:r>
            <a:br>
              <a:rPr lang="ru-RU" sz="175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</a:rPr>
              <a:t>№ 42 (в редакции постановления №111 от 01.07.2024 г.)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930016"/>
              </p:ext>
            </p:extLst>
          </p:nvPr>
        </p:nvGraphicFramePr>
        <p:xfrm>
          <a:off x="827314" y="1820093"/>
          <a:ext cx="8456023" cy="43683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64668"/>
                <a:gridCol w="5391355"/>
              </a:tblGrid>
              <a:tr h="3570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Инфекции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Сроки проведения 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прививок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Вирусный гепатит В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Первые 12 часов жизни, дети в возрасте 2, 3 и 4 месяца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0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Туберкулез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Новорождённые </a:t>
                      </a:r>
                      <a:r>
                        <a:rPr lang="ru-RU" sz="1300" dirty="0">
                          <a:effectLst/>
                        </a:rPr>
                        <a:t>на 3-5 день жизни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2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Дифтерия, столбняк и коклюш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3, 4, 18 месяцев и 6 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Гемофильная инфекция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3 и 4 месяца.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Пневмококковая инфекция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4 и 12 месяцев.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Полиомиелит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2, 3, 4 месяцев и </a:t>
                      </a:r>
                      <a:r>
                        <a:rPr lang="ru-RU" sz="1300" dirty="0" smtClean="0">
                          <a:effectLst/>
                        </a:rPr>
                        <a:t>7 </a:t>
                      </a:r>
                      <a:r>
                        <a:rPr lang="ru-RU" sz="1300" dirty="0">
                          <a:effectLst/>
                        </a:rPr>
                        <a:t>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7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Корь, краснуха, эпидемический паротит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12 месяцев и 6 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9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Дифтерия и столбняк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 Дети в возрасте 16 лет и взрослые каждые последующие </a:t>
                      </a:r>
                      <a:r>
                        <a:rPr lang="ru-RU" sz="1300" dirty="0" smtClean="0">
                          <a:effectLst/>
                        </a:rPr>
                        <a:t>           10 </a:t>
                      </a:r>
                      <a:r>
                        <a:rPr lang="ru-RU" sz="1300" dirty="0">
                          <a:effectLst/>
                        </a:rPr>
                        <a:t>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6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Дифтерия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Дети в возрасте 11 лет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 smtClean="0">
                          <a:effectLst/>
                        </a:rPr>
                        <a:t>Инфекция, вызванная вирусом папилломы человека (ВПЧ)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Девочки в возрасте 11 лет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9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>
                          <a:effectLst/>
                        </a:rPr>
                        <a:t>Грипп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spc="-10" dirty="0">
                          <a:effectLst/>
                        </a:rPr>
                        <a:t>Дети с 6-месячного возраста и взрослые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9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625" y="313509"/>
            <a:ext cx="9068072" cy="667566"/>
          </a:xfrm>
        </p:spPr>
        <p:txBody>
          <a:bodyPr>
            <a:noAutofit/>
          </a:bodyPr>
          <a:lstStyle/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041" y="1049385"/>
            <a:ext cx="8596668" cy="547769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бешенства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руцеллеза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ветряной оспы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вирусного гепатита 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вирусного гепатита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гемофильной инфекции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дифтерии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желтой лихорадки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инфекции, вызванной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коронавирусом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SARS-CoV-2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нфекции, вызванной вирусом папилломы человека (ВПЧ)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лещевого энцефалита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раснухи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ептоспироза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пневмококковой инфекции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олиомиелита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ибирской язвы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толбняка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туляремии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пидемического паротита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03" y="3801292"/>
            <a:ext cx="3512127" cy="245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56042" y="313510"/>
            <a:ext cx="8596668" cy="74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Профилактические прививки по эпидемическим показаниям </a:t>
            </a:r>
            <a:r>
              <a:rPr lang="ru-RU" sz="2000" dirty="0" smtClean="0"/>
              <a:t>проводятся против </a:t>
            </a:r>
            <a:r>
              <a:rPr lang="ru-RU" sz="2000" dirty="0"/>
              <a:t>21 инфекции:</a:t>
            </a:r>
          </a:p>
        </p:txBody>
      </p:sp>
    </p:spTree>
    <p:extLst>
      <p:ext uri="{BB962C8B-B14F-4D97-AF65-F5344CB8AC3E}">
        <p14:creationId xmlns:p14="http://schemas.microsoft.com/office/powerpoint/2010/main" val="25240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2461</TotalTime>
  <Words>4073</Words>
  <Application>Microsoft Office PowerPoint</Application>
  <PresentationFormat>Широкоэкранный</PresentationFormat>
  <Paragraphs>483</Paragraphs>
  <Slides>31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Times New Roman</vt:lpstr>
      <vt:lpstr>Trebuchet MS</vt:lpstr>
      <vt:lpstr>Wingdings</vt:lpstr>
      <vt:lpstr>Wingdings 3</vt:lpstr>
      <vt:lpstr>Грань</vt:lpstr>
      <vt:lpstr>  Эффективность и целесообразность вакцинации</vt:lpstr>
      <vt:lpstr>Презентация PowerPoint</vt:lpstr>
      <vt:lpstr>Поддержание эпидблагополучия населения по вакциноуправляемым инфекциям возможно лишь при своевременном проведении плановых профилактических прививок и прививок, проводимых по эпидпоказаниям, в соответствии с Национальным календарем, формировании напряженного и полноценного коллективного иммунитета к инфекциям.</vt:lpstr>
      <vt:lpstr>Презентация PowerPoint</vt:lpstr>
      <vt:lpstr>Презентация PowerPoint</vt:lpstr>
      <vt:lpstr>       Что такое вакцинация Это введение в организм ослабленных или убитых (инактивированных) инфекционных агентов или их активных компонентов, стимулирующих выработку иммунитета -  индивидуальной специфической невосприимчивости к конкретным инфекционным заболеваниям.  При введении вакцин в организм мы «знакомим» иммунную систему с антигенной химической структурой возбудителей инфекции и «обучаем» методам борьбы с ними.            </vt:lpstr>
      <vt:lpstr> Статья 3. Основные принципы государственной политики Республики Беларусь  в области здравоохранения: - создание условий для сохранения, укрепления и восстановления здоровья населения; - обеспечение доступности медицинского обслуживания, в том числе лекарственного    обеспечения; - приоритетность мер профилактической направленности; - приоритетность развития первичной медицинской помощи; - приоритетность медицинского обслуживания, в том числе лекарственного обеспечения,    несовершеннолетних, женщин во время беременности, родов и в послеродовой период,    инвалидов и ветеранов в соответствии с законодательством; - обеспечение санитарно-эпидемиологического благополучия населения  </vt:lpstr>
      <vt:lpstr>Плановые профилактические прививки против 13 инфекционных заболеваний в Республике Беларусь проводятся в соответствии с Национальным календарем, утвержденным постановлением Министерства здравоохранения от 17.05.2018 г.  № 42 (в редакции постановления №111 от 01.07.2024 г.).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      </vt:lpstr>
      <vt:lpstr>Презентация PowerPoint</vt:lpstr>
      <vt:lpstr>     </vt:lpstr>
      <vt:lpstr>У части населения отсутствие  приверженности к вакцинации вызывает сомнение в её необходимости и безопасности и, как следствие, переход на активные позиции антиваксерства.                                                                                                                                    Всемирная организация здравоохранения  (ВОЗ),             обеспокоенная этой ситуацией, в 2019 году включила отказы в             список десяти главных угроз мировому здравоохранению.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Расскажите о применяемых вакцинах и их альтернативных вариантах. Поясните, что собой представляют вакцины и как они «работают». </vt:lpstr>
      <vt:lpstr>                 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и целесообразность вакцинации</dc:title>
  <dc:creator>Антонович</dc:creator>
  <cp:lastModifiedBy>Антонович</cp:lastModifiedBy>
  <cp:revision>249</cp:revision>
  <cp:lastPrinted>2025-06-20T11:06:25Z</cp:lastPrinted>
  <dcterms:created xsi:type="dcterms:W3CDTF">2025-04-24T11:06:11Z</dcterms:created>
  <dcterms:modified xsi:type="dcterms:W3CDTF">2025-06-27T05:07:07Z</dcterms:modified>
</cp:coreProperties>
</file>