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0" r:id="rId6"/>
    <p:sldId id="261" r:id="rId7"/>
    <p:sldId id="272" r:id="rId8"/>
    <p:sldId id="262" r:id="rId9"/>
    <p:sldId id="264" r:id="rId10"/>
    <p:sldId id="266" r:id="rId11"/>
    <p:sldId id="263" r:id="rId12"/>
    <p:sldId id="265" r:id="rId13"/>
    <p:sldId id="267" r:id="rId14"/>
    <p:sldId id="268" r:id="rId15"/>
    <p:sldId id="269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1D4"/>
    <a:srgbClr val="F9E2CF"/>
    <a:srgbClr val="F5CCB5"/>
    <a:srgbClr val="E1D3F1"/>
    <a:srgbClr val="F9D0B9"/>
    <a:srgbClr val="6699FF"/>
    <a:srgbClr val="E626D8"/>
    <a:srgbClr val="C5C9C5"/>
    <a:srgbClr val="E9B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1AE2B-8345-4BE0-85FD-70F65C1482B5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26402-F911-4E4A-9F51-037E2B4FB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5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6402-F911-4E4A-9F51-037E2B4FB12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1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6402-F911-4E4A-9F51-037E2B4FB12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8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2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6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3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2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3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3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9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7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9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7386-3AC9-4359-A630-0DA5B568BCB9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6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27386-3AC9-4359-A630-0DA5B568BCB9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CC69-7B48-4114-B0CA-45793E09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1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4" y="692696"/>
            <a:ext cx="2066925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0" y="2308595"/>
            <a:ext cx="1762814" cy="4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87624" y="836712"/>
            <a:ext cx="6768752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196752"/>
            <a:ext cx="6336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94B1D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Вакцинопрофилактика гриппа 2025-2026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5"/>
            <a:ext cx="2946845" cy="2952329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259632" y="6236838"/>
            <a:ext cx="7704856" cy="36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ГУ «Минский областной центр гигиены, эпидемиологии и общественного здоровья»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9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332656"/>
            <a:ext cx="2066925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2814" y="97115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Виды вакцин против гриппа: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3" y="2386918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03121" y="5373216"/>
            <a:ext cx="38884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Arial Narrow" panose="020B0606020202030204" pitchFamily="34" charset="0"/>
                <a:cs typeface="Times New Roman" pitchFamily="18" charset="0"/>
              </a:rPr>
              <a:t>Расщепленные (сплит вакцины): </a:t>
            </a:r>
            <a:r>
              <a:rPr lang="ru-RU" sz="1400" i="1" dirty="0">
                <a:latin typeface="Arial Narrow" panose="020B0606020202030204" pitchFamily="34" charset="0"/>
                <a:cs typeface="Times New Roman" pitchFamily="18" charset="0"/>
              </a:rPr>
              <a:t>инактивированные вирусные частицы в «разобранном» виде, содержат как поверхностные (изменчивые), так и внутренние (более консервативные) антигены.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04558" y="5820651"/>
            <a:ext cx="3139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Arial Narrow" panose="020B0606020202030204" pitchFamily="34" charset="0"/>
                <a:cs typeface="Times New Roman" pitchFamily="18" charset="0"/>
              </a:rPr>
              <a:t>Инактивированные субъединичные</a:t>
            </a:r>
            <a:r>
              <a:rPr lang="ru-RU" sz="1400" i="1" dirty="0">
                <a:latin typeface="Arial Narrow" panose="020B0606020202030204" pitchFamily="34" charset="0"/>
                <a:cs typeface="Times New Roman" pitchFamily="18" charset="0"/>
              </a:rPr>
              <a:t>: содержат только поверхностные антигены вируса гриппа, а именно гемагглютинин и нейраминидазу.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861EB07-B13A-4995-B442-77D3ABB50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5116"/>
            <a:ext cx="9144000" cy="451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1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7821" y="-320445"/>
            <a:ext cx="4896545" cy="90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52320" y="2636910"/>
            <a:ext cx="1583300" cy="30243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78" y="75804"/>
            <a:ext cx="1727316" cy="359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4139952" y="1578178"/>
            <a:ext cx="3960440" cy="1800198"/>
          </a:xfrm>
          <a:prstGeom prst="wedgeRoundRectCallout">
            <a:avLst/>
          </a:prstGeom>
          <a:solidFill>
            <a:srgbClr val="94B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780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0273" y="1772820"/>
            <a:ext cx="34923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Никогда не вакцинировался и гриппом не болел.</a:t>
            </a:r>
          </a:p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А как-то раз привился и после этого сразу слег!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558" y="375553"/>
            <a:ext cx="4952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Вопрос – ответ: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V="1">
            <a:off x="1483940" y="4435189"/>
            <a:ext cx="4744244" cy="2088238"/>
          </a:xfrm>
          <a:prstGeom prst="wedgeRoundRectCallout">
            <a:avLst/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83939" y="4478468"/>
            <a:ext cx="45725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Прививки, которые доступны в нашей стране – это неживые вакцины. Они не содержат жизнеспособных вирусов и не могут вызывать инфекционное заболевание. Если вы прививались и заболели ОРВИ – это стечение обстоятельств, не имеющие ничего общего с проведением вакцинации. </a:t>
            </a:r>
            <a:r>
              <a:rPr lang="ru-RU" sz="16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Любой грипп — это ОРВИ, но не любая ОРВИ — это грипп!!</a:t>
            </a:r>
            <a:endParaRPr lang="ru-RU" sz="16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5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7821" y="-320445"/>
            <a:ext cx="4896545" cy="90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52320" y="2636910"/>
            <a:ext cx="1583300" cy="30243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78" y="75804"/>
            <a:ext cx="1727316" cy="359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3635896" y="1578178"/>
            <a:ext cx="4104456" cy="1338222"/>
          </a:xfrm>
          <a:prstGeom prst="wedgeRoundRectCallout">
            <a:avLst/>
          </a:prstGeom>
          <a:solidFill>
            <a:srgbClr val="94B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883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59945" y="1772820"/>
            <a:ext cx="3692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Вирус гриппа постоянно мутирует! Прививка бесполезна?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5558" y="375553"/>
            <a:ext cx="4952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Вопрос – ответ: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V="1">
            <a:off x="1465807" y="4657378"/>
            <a:ext cx="4716524" cy="1754326"/>
          </a:xfrm>
          <a:prstGeom prst="wedgeRoundRectCallout">
            <a:avLst/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6977" y="4657378"/>
            <a:ext cx="4571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Arial Narrow" panose="020B0606020202030204" pitchFamily="34" charset="0"/>
                <a:ea typeface="Calibri"/>
              </a:rPr>
              <a:t>Нет, прививка не бесполезна. Каждый год состав вакцины пересматривается и обновляется в соответствии с рекомендациями экспертов ВОЗ. В </a:t>
            </a:r>
            <a:r>
              <a:rPr lang="ru-RU" dirty="0">
                <a:latin typeface="Arial Narrow" panose="020B0606020202030204" pitchFamily="34" charset="0"/>
                <a:ea typeface="Calibri"/>
              </a:rPr>
              <a:t>состав вакцины</a:t>
            </a:r>
            <a:r>
              <a:rPr lang="ru-RU" dirty="0">
                <a:effectLst/>
                <a:latin typeface="Arial Narrow" panose="020B0606020202030204" pitchFamily="34" charset="0"/>
                <a:ea typeface="Calibri"/>
              </a:rPr>
              <a:t> включается набор антигенов (специфических поверхностных белков), актуальных для текущего </a:t>
            </a:r>
            <a:r>
              <a:rPr lang="ru-RU" dirty="0" smtClean="0">
                <a:effectLst/>
                <a:latin typeface="Arial Narrow" panose="020B0606020202030204" pitchFamily="34" charset="0"/>
                <a:ea typeface="Calibri"/>
              </a:rPr>
              <a:t>сезона.</a:t>
            </a:r>
            <a:endParaRPr lang="ru-RU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1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08857" y="-515087"/>
            <a:ext cx="4896545" cy="90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52320" y="2636910"/>
            <a:ext cx="1583300" cy="30243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78" y="75804"/>
            <a:ext cx="1727316" cy="359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3923928" y="1578178"/>
            <a:ext cx="3960440" cy="1281030"/>
          </a:xfrm>
          <a:prstGeom prst="wedgeRoundRectCallout">
            <a:avLst/>
          </a:prstGeom>
          <a:solidFill>
            <a:srgbClr val="94B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883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0273" y="1772820"/>
            <a:ext cx="34923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Слышал, что прививки против гриппа не защищают на 100%? Тогда зачем прививаться?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558" y="375553"/>
            <a:ext cx="4952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Вопрос – ответ: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V="1">
            <a:off x="1459844" y="4348808"/>
            <a:ext cx="4192276" cy="1923606"/>
          </a:xfrm>
          <a:prstGeom prst="wedgeRoundRectCallout">
            <a:avLst/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59844" y="4333845"/>
            <a:ext cx="4425846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latin typeface="Arial Narrow" panose="020B0606020202030204" pitchFamily="34" charset="0"/>
                <a:ea typeface="Calibri"/>
                <a:cs typeface="Times New Roman"/>
              </a:rPr>
              <a:t>Да, эффективность прививки от гриппа составляет 60-80% (нет не одной вакцины со 100% эффективностью, как и лекарственного препарата). Вакцинация значимо сокращает </a:t>
            </a:r>
            <a:r>
              <a:rPr lang="ru-RU" sz="1600" b="1" u="sng" dirty="0">
                <a:effectLst/>
                <a:latin typeface="Arial Narrow" panose="020B0606020202030204" pitchFamily="34" charset="0"/>
                <a:ea typeface="Calibri"/>
                <a:cs typeface="Times New Roman"/>
              </a:rPr>
              <a:t>риски тяжелого течения болезни, а также связанной с гриппом госпитализации и смерти.</a:t>
            </a:r>
            <a:endParaRPr lang="ru-RU" sz="1200" b="1" u="sng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556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7821" y="-320445"/>
            <a:ext cx="4896545" cy="90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52320" y="2636910"/>
            <a:ext cx="1583300" cy="30243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78" y="75804"/>
            <a:ext cx="1727316" cy="359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4139952" y="1578178"/>
            <a:ext cx="3960440" cy="1417721"/>
          </a:xfrm>
          <a:prstGeom prst="wedgeRoundRectCallout">
            <a:avLst/>
          </a:prstGeom>
          <a:solidFill>
            <a:srgbClr val="94B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883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2664" y="1902278"/>
            <a:ext cx="34923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Какая вакцина лучшая? Стоит ли прививаться той, что предлагают на работе.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558" y="375553"/>
            <a:ext cx="4952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Вопрос – ответ: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V="1">
            <a:off x="1763688" y="4581128"/>
            <a:ext cx="4298906" cy="1691287"/>
          </a:xfrm>
          <a:prstGeom prst="wedgeRoundRectCallout">
            <a:avLst/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4725144"/>
            <a:ext cx="4284476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latin typeface="Arial Narrow" panose="020B0606020202030204" pitchFamily="34" charset="0"/>
                <a:ea typeface="Calibri"/>
                <a:cs typeface="Times New Roman" pitchFamily="18" charset="0"/>
              </a:rPr>
              <a:t>Выбирайте ту вакцину, которая вам доступна в данный момент.</a:t>
            </a:r>
            <a:endParaRPr lang="ru-RU" sz="1600" dirty="0">
              <a:latin typeface="Arial Narrow" panose="020B0606020202030204" pitchFamily="34" charset="0"/>
              <a:ea typeface="Calibri"/>
              <a:cs typeface="Times New Roman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latin typeface="Arial Narrow" panose="020B0606020202030204" pitchFamily="34" charset="0"/>
                <a:ea typeface="Calibri"/>
                <a:cs typeface="Times New Roman" pitchFamily="18" charset="0"/>
              </a:rPr>
              <a:t>Любая прививка от гриппа лучше, чем вообще никакой. Все вакцины, которые используются в нашем стране безопасны и эффективны.</a:t>
            </a:r>
            <a:endParaRPr lang="ru-RU" sz="1600" dirty="0">
              <a:latin typeface="Arial Narrow" panose="020B0606020202030204" pitchFamily="34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39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7821" y="-320445"/>
            <a:ext cx="4896545" cy="90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52320" y="2636910"/>
            <a:ext cx="1583300" cy="30243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78" y="75804"/>
            <a:ext cx="1727316" cy="359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4139952" y="1578178"/>
            <a:ext cx="3960440" cy="1800198"/>
          </a:xfrm>
          <a:prstGeom prst="wedgeRoundRectCallout">
            <a:avLst/>
          </a:prstGeom>
          <a:solidFill>
            <a:srgbClr val="94B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883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785770"/>
            <a:ext cx="3654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Когда можно сделать прививку от гриппа, если только что переболел ОРВИ/ангиной/пневмонией?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558" y="375553"/>
            <a:ext cx="4952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Вопрос – ответ: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V="1">
            <a:off x="1764555" y="4936324"/>
            <a:ext cx="3816424" cy="1308414"/>
          </a:xfrm>
          <a:prstGeom prst="wedgeRoundRectCallout">
            <a:avLst/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47850" y="4855190"/>
            <a:ext cx="3600399" cy="138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latin typeface="Arial Narrow" panose="020B0606020202030204" pitchFamily="34" charset="0"/>
                <a:ea typeface="Calibri"/>
                <a:cs typeface="Times New Roman"/>
              </a:rPr>
              <a:t>Прививку можно сделать сразу после выздоровления, а также на фоне легких остаточных явлений после перенесенной ОРВИ. Решение о назначении прививки решает Ваш лечащий врач.</a:t>
            </a:r>
            <a:endParaRPr lang="ru-RU" sz="1200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597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3802" y="-464463"/>
            <a:ext cx="5184581" cy="90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522941" y="2501111"/>
            <a:ext cx="1583300" cy="30243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78" y="75804"/>
            <a:ext cx="1727316" cy="359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4427984" y="1484784"/>
            <a:ext cx="3960440" cy="1512168"/>
          </a:xfrm>
          <a:prstGeom prst="wedgeRoundRectCallout">
            <a:avLst/>
          </a:prstGeom>
          <a:solidFill>
            <a:srgbClr val="94B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883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8760" y="1569275"/>
            <a:ext cx="3654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Не «перегружу» ли я свой иммунитет или иммунитет ребенка сделав прививку против гриппа, дифтерии и столбняка?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558" y="375553"/>
            <a:ext cx="4952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Вопрос – ответ: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V="1">
            <a:off x="108380" y="4415397"/>
            <a:ext cx="6327565" cy="2109947"/>
          </a:xfrm>
          <a:prstGeom prst="wedgeRoundRectCallout">
            <a:avLst>
              <a:gd name="adj1" fmla="val -21222"/>
              <a:gd name="adj2" fmla="val 70904"/>
              <a:gd name="adj3" fmla="val 16667"/>
            </a:avLst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1346" y="4409346"/>
            <a:ext cx="5960854" cy="2381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</a:pPr>
            <a:r>
              <a:rPr lang="ru-RU" sz="1400" dirty="0">
                <a:effectLst/>
                <a:latin typeface="Arial Narrow" panose="020B0606020202030204" pitchFamily="34" charset="0"/>
                <a:ea typeface="Calibri"/>
                <a:cs typeface="Times New Roman"/>
              </a:rPr>
              <a:t>Допускается введение нескольких вакцин (исключение – если в инструкции указано обратное (в крайне редких случаях) в один день в разные участки тела, тем самым вы минимизируете количество стрессовых ситуаций при проведении процедуры вакцинации, а также уменьшив количество походов в поликлинику, </a:t>
            </a:r>
            <a:r>
              <a:rPr lang="ru-RU" sz="1400" dirty="0" smtClean="0">
                <a:effectLst/>
                <a:latin typeface="Arial Narrow" panose="020B0606020202030204" pitchFamily="34" charset="0"/>
                <a:ea typeface="Calibri"/>
                <a:cs typeface="Times New Roman"/>
              </a:rPr>
              <a:t>снижаете риск </a:t>
            </a:r>
            <a:r>
              <a:rPr lang="ru-RU" sz="1400" dirty="0">
                <a:effectLst/>
                <a:latin typeface="Arial Narrow" panose="020B0606020202030204" pitchFamily="34" charset="0"/>
                <a:ea typeface="Calibri"/>
                <a:cs typeface="Times New Roman"/>
              </a:rPr>
              <a:t>возможного </a:t>
            </a:r>
            <a:r>
              <a:rPr lang="ru-RU" sz="1400" dirty="0" smtClean="0">
                <a:effectLst/>
                <a:latin typeface="Arial Narrow" panose="020B0606020202030204" pitchFamily="34" charset="0"/>
                <a:ea typeface="Calibri"/>
                <a:cs typeface="Times New Roman"/>
              </a:rPr>
              <a:t>контакта с </a:t>
            </a:r>
            <a:r>
              <a:rPr lang="ru-RU" sz="1400" dirty="0">
                <a:effectLst/>
                <a:latin typeface="Arial Narrow" panose="020B0606020202030204" pitchFamily="34" charset="0"/>
                <a:ea typeface="Calibri"/>
                <a:cs typeface="Times New Roman"/>
              </a:rPr>
              <a:t>потенциальными источниками инъекций. </a:t>
            </a:r>
          </a:p>
          <a:p>
            <a:pPr indent="449580" algn="just">
              <a:lnSpc>
                <a:spcPct val="107000"/>
              </a:lnSpc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Ежесекундно с дыханием, употреблением пищи, при соприкосновении с предметами обихода человек контактирует с миллиардами антигенов и это не сопоставимо никоем образом с составом вакцин. 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Прививки не «нагружает» иммунитет, а стимулирует его!</a:t>
            </a:r>
            <a:endParaRPr lang="ru-RU" sz="1400" b="1" dirty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4324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99592" y="4365104"/>
            <a:ext cx="7560840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94B1D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Не играйте в лотерею со своим здоровьем, позаботьтесь о проведении вакцинации против гриппа!</a:t>
            </a:r>
          </a:p>
        </p:txBody>
      </p:sp>
    </p:spTree>
    <p:extLst>
      <p:ext uri="{BB962C8B-B14F-4D97-AF65-F5344CB8AC3E}">
        <p14:creationId xmlns:p14="http://schemas.microsoft.com/office/powerpoint/2010/main" val="350287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06"/>
          <a:stretch/>
        </p:blipFill>
        <p:spPr bwMode="auto">
          <a:xfrm>
            <a:off x="0" y="2809181"/>
            <a:ext cx="9144000" cy="402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0966"/>
          </a:xfrm>
        </p:spPr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Актуальность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907611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Грипп продолжает оставаться одним из наиболее опасных инфекционных заболеваний и является одной из самых актуальных медицинских и социально-экономических проблем.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830941"/>
            <a:ext cx="7368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Актуальность гриппа обусловлена ежегодной высокой заболеваемостью в мире, потенциально тяжелым течением и смертностью, </a:t>
            </a:r>
            <a:b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особенно среди групп риска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529143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По данным Всемирной организации здравоохранения ежегодно заболевают гриппом 20-30% детей и 5-10% взрослых, а умирают </a:t>
            </a:r>
            <a:br>
              <a:rPr lang="ru-RU" dirty="0"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от гриппа от 250 тыс. до 500 тыс. человек. 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150175" y="1196752"/>
            <a:ext cx="504056" cy="360040"/>
          </a:xfrm>
          <a:prstGeom prst="chevron">
            <a:avLst/>
          </a:prstGeom>
          <a:solidFill>
            <a:srgbClr val="F9D0B9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99FF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187624" y="2099532"/>
            <a:ext cx="504056" cy="360040"/>
          </a:xfrm>
          <a:prstGeom prst="chevron">
            <a:avLst/>
          </a:prstGeom>
          <a:solidFill>
            <a:srgbClr val="F9D0B9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99FF"/>
              </a:solidFill>
            </a:endParaRPr>
          </a:p>
        </p:txBody>
      </p:sp>
      <p:sp>
        <p:nvSpPr>
          <p:cNvPr id="12" name="Фигура, имеющая форму буквы L 11"/>
          <p:cNvSpPr/>
          <p:nvPr/>
        </p:nvSpPr>
        <p:spPr>
          <a:xfrm>
            <a:off x="157627" y="5445224"/>
            <a:ext cx="1736326" cy="936104"/>
          </a:xfrm>
          <a:prstGeom prst="corner">
            <a:avLst>
              <a:gd name="adj1" fmla="val 34895"/>
              <a:gd name="adj2" fmla="val 3590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Фигура, имеющая форму буквы L 14"/>
          <p:cNvSpPr/>
          <p:nvPr/>
        </p:nvSpPr>
        <p:spPr>
          <a:xfrm flipH="1" flipV="1">
            <a:off x="1893952" y="3061091"/>
            <a:ext cx="1613513" cy="936104"/>
          </a:xfrm>
          <a:prstGeom prst="corner">
            <a:avLst>
              <a:gd name="adj1" fmla="val 34895"/>
              <a:gd name="adj2" fmla="val 3590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9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1916831"/>
            <a:ext cx="9144000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5698" y="3142806"/>
            <a:ext cx="3255669" cy="36450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95060" y="266391"/>
            <a:ext cx="3384376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94B1D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Вирус</a:t>
            </a:r>
          </a:p>
          <a:p>
            <a:pPr algn="ctr"/>
            <a:r>
              <a:rPr lang="ru-RU" sz="3600" b="1" dirty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94B1D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гриппа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2304" y="214505"/>
            <a:ext cx="3891840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3379" y="332009"/>
            <a:ext cx="3749690" cy="144655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94B1D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Что такое грипп?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3093" y="3429000"/>
            <a:ext cx="32582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Это острое вирусное заболевание, которое вызывает воспаление дыхательных путей и характеризуется быстрым началом и яркой симптоматикой. </a:t>
            </a:r>
            <a:r>
              <a:rPr lang="en-US" dirty="0"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en-US" dirty="0"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Грипп – лишь одна из разновидностей ОРВИ</a:t>
            </a:r>
            <a:b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Но в отличие от других ОРВИ, грипп куда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более тяжелое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заболевание, которое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опасно осложнениями.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86217" y="3342264"/>
            <a:ext cx="3151499" cy="32461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Существует 4 типа вируса гриппа: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А, В ,С и </a:t>
            </a:r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D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Человек может заразиться тремя из них: </a:t>
            </a:r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A, B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C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u="sng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Клинически значимы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2: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тип А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  (более 100 подтипов)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(представлен 2 линиями Виктория и Ямагата)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403648" y="1988840"/>
            <a:ext cx="1152128" cy="1008112"/>
          </a:xfrm>
          <a:prstGeom prst="downArrow">
            <a:avLst/>
          </a:prstGeom>
          <a:solidFill>
            <a:srgbClr val="C5C9C5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60232" y="1988840"/>
            <a:ext cx="1152128" cy="1152128"/>
          </a:xfrm>
          <a:prstGeom prst="downArrow">
            <a:avLst/>
          </a:prstGeom>
          <a:solidFill>
            <a:srgbClr val="C5C9C5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87468" y="4621264"/>
            <a:ext cx="3012724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84610" y="5508552"/>
            <a:ext cx="3779463" cy="116080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57877" y="3645024"/>
            <a:ext cx="3294554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05183"/>
            <a:ext cx="5136678" cy="237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3609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59" y="2405114"/>
            <a:ext cx="1924741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0466" y="71486"/>
            <a:ext cx="5136678" cy="1143000"/>
          </a:xfrm>
        </p:spPr>
        <p:txBody>
          <a:bodyPr>
            <a:normAutofit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Как передается грипп?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462180"/>
            <a:ext cx="1355056" cy="332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7877" y="4621264"/>
            <a:ext cx="3806196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при близком контакте с инфицированными людьми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7468" y="3784394"/>
            <a:ext cx="3264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при разговоре, кашле, чихание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57877" y="5530393"/>
            <a:ext cx="3906411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при контакте с инфицированными</a:t>
            </a:r>
          </a:p>
          <a:p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поверхностями, объектами или</a:t>
            </a:r>
          </a:p>
          <a:p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предметами личного пользования (посуда, полотенце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95728" y="1028959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Воздушно-капельный п</a:t>
            </a:r>
            <a:r>
              <a:rPr lang="ru-RU" sz="24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11752" y="2121013"/>
            <a:ext cx="2016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Контактно-бытовой  путь</a:t>
            </a:r>
          </a:p>
        </p:txBody>
      </p:sp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xmlns="" id="{0B1B3E2E-5139-4BAF-9E2D-C316DF73E114}"/>
              </a:ext>
            </a:extLst>
          </p:cNvPr>
          <p:cNvSpPr/>
          <p:nvPr/>
        </p:nvSpPr>
        <p:spPr>
          <a:xfrm>
            <a:off x="-24480" y="65910"/>
            <a:ext cx="3182218" cy="2339204"/>
          </a:xfrm>
          <a:prstGeom prst="cloudCallout">
            <a:avLst>
              <a:gd name="adj1" fmla="val 51145"/>
              <a:gd name="adj2" fmla="val 102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Зараженный гриппом человек начинает выделять вирус еще за 24 часа до появления первых симптомов,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а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продолжаться этот период может еще на протяжении 5-10 дней.</a:t>
            </a:r>
          </a:p>
        </p:txBody>
      </p:sp>
    </p:spTree>
    <p:extLst>
      <p:ext uri="{BB962C8B-B14F-4D97-AF65-F5344CB8AC3E}">
        <p14:creationId xmlns:p14="http://schemas.microsoft.com/office/powerpoint/2010/main" val="214495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33" y="0"/>
            <a:ext cx="3614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" y="2038955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4240" y="342039"/>
            <a:ext cx="5251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Клинические проявления: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942" y="4938992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В ряде случаев температура </a:t>
            </a:r>
            <a:br>
              <a:rPr lang="ru-RU" dirty="0"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нормализуется, и симптомы проходят </a:t>
            </a:r>
            <a:br>
              <a:rPr lang="ru-RU" dirty="0"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в течение 7-10 дней. </a:t>
            </a:r>
            <a:br>
              <a:rPr lang="ru-RU" dirty="0"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Вместе с тем грипп может приводить к развитию </a:t>
            </a:r>
            <a:r>
              <a:rPr lang="ru-RU" b="1" dirty="0">
                <a:latin typeface="Arial Narrow" panose="020B0606020202030204" pitchFamily="34" charset="0"/>
                <a:cs typeface="Times New Roman" pitchFamily="18" charset="0"/>
              </a:rPr>
              <a:t>осложнений 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и </a:t>
            </a:r>
            <a:r>
              <a:rPr lang="ru-RU" b="1" dirty="0">
                <a:latin typeface="Arial Narrow" panose="020B0606020202030204" pitchFamily="34" charset="0"/>
                <a:cs typeface="Times New Roman" pitchFamily="18" charset="0"/>
              </a:rPr>
              <a:t>летальному исходу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, особенно у людей из групп высокого риска.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1126716" cy="65916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58" y="1277406"/>
            <a:ext cx="1102219" cy="73663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6268" y="2698124"/>
            <a:ext cx="43546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Грипп чаще начинается </a:t>
            </a:r>
            <a:r>
              <a:rPr lang="ru-RU" b="1" u="sng" dirty="0">
                <a:latin typeface="Arial Narrow" panose="020B0606020202030204" pitchFamily="34" charset="0"/>
                <a:cs typeface="Times New Roman" pitchFamily="18" charset="0"/>
              </a:rPr>
              <a:t>остро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, с резкого </a:t>
            </a:r>
            <a:r>
              <a:rPr lang="ru-RU" b="1" u="sng" dirty="0">
                <a:latin typeface="Arial Narrow" panose="020B0606020202030204" pitchFamily="34" charset="0"/>
                <a:cs typeface="Times New Roman" pitchFamily="18" charset="0"/>
              </a:rPr>
              <a:t>повышением температуры 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тела, </a:t>
            </a:r>
            <a:r>
              <a:rPr lang="ru-RU" b="1" u="sng" dirty="0">
                <a:latin typeface="Arial Narrow" panose="020B0606020202030204" pitchFamily="34" charset="0"/>
                <a:cs typeface="Times New Roman" pitchFamily="18" charset="0"/>
              </a:rPr>
              <a:t>озноба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ru-RU" b="1" u="sng" dirty="0">
                <a:latin typeface="Arial Narrow" panose="020B0606020202030204" pitchFamily="34" charset="0"/>
                <a:cs typeface="Times New Roman" pitchFamily="18" charset="0"/>
              </a:rPr>
              <a:t>мышечных болей («ломоты во всем теле»), общего недомогания. 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Часто сопровождается </a:t>
            </a:r>
            <a:r>
              <a:rPr lang="ru-RU" b="1" u="sng" dirty="0">
                <a:latin typeface="Arial Narrow" panose="020B0606020202030204" pitchFamily="34" charset="0"/>
                <a:cs typeface="Times New Roman" pitchFamily="18" charset="0"/>
              </a:rPr>
              <a:t>кашлем,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b="1" u="sng" dirty="0">
                <a:latin typeface="Arial Narrow" panose="020B0606020202030204" pitchFamily="34" charset="0"/>
                <a:cs typeface="Times New Roman" pitchFamily="18" charset="0"/>
              </a:rPr>
              <a:t>болью в горле, светобоязнью, болью в глазах</a:t>
            </a:r>
            <a:endParaRPr lang="ru-RU" dirty="0">
              <a:latin typeface="Arial Narrow" panose="020B0606020202030204" pitchFamily="34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55" y="4056488"/>
            <a:ext cx="1126716" cy="65916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59" y="6034149"/>
            <a:ext cx="1126716" cy="65916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40" y="4774483"/>
            <a:ext cx="1102219" cy="73663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01" y="2533442"/>
            <a:ext cx="1102219" cy="73663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C4CD47F-F94A-4BED-8251-E3E4712F4002}"/>
              </a:ext>
            </a:extLst>
          </p:cNvPr>
          <p:cNvSpPr/>
          <p:nvPr/>
        </p:nvSpPr>
        <p:spPr>
          <a:xfrm>
            <a:off x="865186" y="1455992"/>
            <a:ext cx="496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Инкубационный период гриппа составляет обычно </a:t>
            </a:r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>  от </a:t>
            </a:r>
            <a:r>
              <a:rPr lang="ru-RU" b="1" dirty="0">
                <a:latin typeface="Arial Narrow" panose="020B0606020202030204" pitchFamily="34" charset="0"/>
                <a:cs typeface="Times New Roman" pitchFamily="18" charset="0"/>
              </a:rPr>
              <a:t>1 до 4 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дней, в среднем </a:t>
            </a:r>
            <a:r>
              <a:rPr lang="ru-RU" b="1" dirty="0">
                <a:latin typeface="Arial Narrow" panose="020B0606020202030204" pitchFamily="34" charset="0"/>
                <a:cs typeface="Times New Roman" pitchFamily="18" charset="0"/>
              </a:rPr>
              <a:t>2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 дня. </a:t>
            </a:r>
          </a:p>
        </p:txBody>
      </p:sp>
    </p:spTree>
    <p:extLst>
      <p:ext uri="{BB962C8B-B14F-4D97-AF65-F5344CB8AC3E}">
        <p14:creationId xmlns:p14="http://schemas.microsoft.com/office/powerpoint/2010/main" val="226795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3999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2434208"/>
            <a:ext cx="4896544" cy="344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 flipH="1">
            <a:off x="1278224" y="1174105"/>
            <a:ext cx="5561516" cy="2880321"/>
          </a:xfrm>
          <a:prstGeom prst="round1Rect">
            <a:avLst/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3563888" y="5351796"/>
            <a:ext cx="4753040" cy="720081"/>
          </a:xfrm>
          <a:prstGeom prst="round1Rect">
            <a:avLst/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Грипп может усугубить симптомы других хронических заболеваний. 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11287"/>
            <a:ext cx="30171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Осложнения: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4665" y="1280045"/>
            <a:ext cx="50422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Самым частым осложнением гриппа является </a:t>
            </a:r>
            <a:r>
              <a:rPr lang="ru-RU" u="sng" dirty="0">
                <a:latin typeface="Arial Narrow" panose="020B0606020202030204" pitchFamily="34" charset="0"/>
                <a:cs typeface="Times New Roman" pitchFamily="18" charset="0"/>
              </a:rPr>
              <a:t>бактериальная суперинфекция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 (</a:t>
            </a: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состояние, при котором человек заболевает сразу несколькими инфекциями, т.е. к вирусной инфекции присоединяется бактериальная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>
                <a:latin typeface="Arial Narrow" panose="020B0606020202030204" pitchFamily="34" charset="0"/>
                <a:cs typeface="Times New Roman" pitchFamily="18" charset="0"/>
              </a:rPr>
              <a:t>бактериальные пневмонии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>
                <a:latin typeface="Arial Narrow" panose="020B0606020202030204" pitchFamily="34" charset="0"/>
                <a:cs typeface="Times New Roman" pitchFamily="18" charset="0"/>
              </a:rPr>
              <a:t>гнойные средние отиты и синуситы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. </a:t>
            </a:r>
            <a:br>
              <a:rPr lang="ru-RU" dirty="0"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Возможно развитие </a:t>
            </a:r>
            <a:r>
              <a:rPr lang="ru-RU" u="sng" dirty="0">
                <a:latin typeface="Arial Narrow" panose="020B0606020202030204" pitchFamily="34" charset="0"/>
                <a:cs typeface="Times New Roman" pitchFamily="18" charset="0"/>
              </a:rPr>
              <a:t>бактериального сепсиса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30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77479"/>
            <a:ext cx="9143999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2478192"/>
            <a:ext cx="4896544" cy="344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8064" y="1363236"/>
            <a:ext cx="3168352" cy="19092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3717032"/>
            <a:ext cx="3564396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1174105"/>
            <a:ext cx="3456384" cy="20983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60648"/>
            <a:ext cx="30171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Осложнения: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2910" y="1210375"/>
            <a:ext cx="33410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latin typeface="Arial Narrow" panose="020B0606020202030204" pitchFamily="34" charset="0"/>
                <a:cs typeface="Times New Roman" pitchFamily="18" charset="0"/>
              </a:rPr>
              <a:t>Со стороны органов дыхания: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Пневмония</a:t>
            </a:r>
            <a:r>
              <a:rPr lang="en-US" sz="1600" dirty="0">
                <a:latin typeface="Arial Narrow" panose="020B0606020202030204" pitchFamily="34" charset="0"/>
                <a:cs typeface="Times New Roman" pitchFamily="18" charset="0"/>
              </a:rPr>
              <a:t>;</a:t>
            </a:r>
            <a:endParaRPr lang="ru-RU" sz="16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Средний отит</a:t>
            </a:r>
            <a:r>
              <a:rPr lang="en-US" sz="1600" dirty="0">
                <a:latin typeface="Arial Narrow" panose="020B0606020202030204" pitchFamily="34" charset="0"/>
                <a:cs typeface="Times New Roman" pitchFamily="18" charset="0"/>
              </a:rPr>
              <a:t>;</a:t>
            </a:r>
            <a:endParaRPr lang="ru-RU" sz="16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Острый бронхит</a:t>
            </a:r>
            <a:r>
              <a:rPr lang="en-US" sz="1600" dirty="0">
                <a:latin typeface="Arial Narrow" panose="020B0606020202030204" pitchFamily="34" charset="0"/>
                <a:cs typeface="Times New Roman" pitchFamily="18" charset="0"/>
              </a:rPr>
              <a:t>;</a:t>
            </a:r>
            <a:endParaRPr lang="ru-RU" sz="16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Обострение бронхиальной астмы</a:t>
            </a:r>
            <a:r>
              <a:rPr lang="en-US" sz="1600" dirty="0">
                <a:latin typeface="Arial Narrow" panose="020B0606020202030204" pitchFamily="34" charset="0"/>
                <a:cs typeface="Times New Roman" pitchFamily="18" charset="0"/>
              </a:rPr>
              <a:t>;</a:t>
            </a:r>
            <a:endParaRPr lang="ru-RU" sz="16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err="1">
                <a:latin typeface="Arial Narrow" panose="020B0606020202030204" pitchFamily="34" charset="0"/>
                <a:cs typeface="Times New Roman" pitchFamily="18" charset="0"/>
              </a:rPr>
              <a:t>Риносинусит</a:t>
            </a:r>
            <a:r>
              <a:rPr lang="en-US" sz="1600" dirty="0">
                <a:latin typeface="Arial Narrow" panose="020B0606020202030204" pitchFamily="34" charset="0"/>
                <a:cs typeface="Times New Roman" pitchFamily="18" charset="0"/>
              </a:rPr>
              <a:t>;</a:t>
            </a:r>
            <a:endParaRPr lang="ru-RU" sz="16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«Ложный круп» (опасен затруднением дыхания)</a:t>
            </a:r>
            <a:r>
              <a:rPr lang="en-US" sz="1600" dirty="0"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sz="16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703" y="1456596"/>
            <a:ext cx="258756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latin typeface="Arial Narrow" panose="020B0606020202030204" pitchFamily="34" charset="0"/>
                <a:cs typeface="Times New Roman" pitchFamily="18" charset="0"/>
              </a:rPr>
              <a:t>Внелегочные: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Сахарный диабет</a:t>
            </a:r>
            <a:r>
              <a:rPr lang="en-US" sz="1600" dirty="0">
                <a:latin typeface="Arial Narrow" panose="020B0606020202030204" pitchFamily="34" charset="0"/>
                <a:cs typeface="Times New Roman" pitchFamily="18" charset="0"/>
              </a:rPr>
              <a:t>;</a:t>
            </a:r>
            <a:endParaRPr lang="ru-RU" sz="16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Миозит</a:t>
            </a:r>
            <a:r>
              <a:rPr lang="en-US" sz="1600" dirty="0">
                <a:latin typeface="Arial Narrow" panose="020B0606020202030204" pitchFamily="34" charset="0"/>
                <a:cs typeface="Times New Roman" pitchFamily="18" charset="0"/>
              </a:rPr>
              <a:t>;</a:t>
            </a:r>
            <a:endParaRPr lang="ru-RU" sz="16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Риски инсульта, инфаркта</a:t>
            </a:r>
            <a:r>
              <a:rPr lang="en-US" sz="1600" dirty="0">
                <a:latin typeface="Arial Narrow" panose="020B0606020202030204" pitchFamily="34" charset="0"/>
                <a:cs typeface="Times New Roman" pitchFamily="18" charset="0"/>
              </a:rPr>
              <a:t>;</a:t>
            </a:r>
            <a:endParaRPr lang="ru-RU" sz="16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Менингит, энцефалит</a:t>
            </a:r>
            <a:r>
              <a:rPr lang="en-US" sz="1600" dirty="0">
                <a:latin typeface="Arial Narrow" panose="020B0606020202030204" pitchFamily="34" charset="0"/>
                <a:cs typeface="Times New Roman" pitchFamily="18" charset="0"/>
              </a:rPr>
              <a:t>;</a:t>
            </a:r>
            <a:endParaRPr lang="ru-RU" sz="16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Синдром Рея</a:t>
            </a:r>
            <a:r>
              <a:rPr lang="en-US" sz="1600" dirty="0">
                <a:latin typeface="Arial Narrow" panose="020B0606020202030204" pitchFamily="34" charset="0"/>
                <a:cs typeface="Times New Roman" pitchFamily="18" charset="0"/>
              </a:rPr>
              <a:t>;</a:t>
            </a:r>
            <a:endParaRPr lang="ru-RU" sz="16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Пиелонефрит.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44499" y="3717032"/>
            <a:ext cx="367240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latin typeface="Arial Narrow" panose="020B0606020202030204" pitchFamily="34" charset="0"/>
                <a:cs typeface="Times New Roman" pitchFamily="18" charset="0"/>
              </a:rPr>
              <a:t>Риски для плода и новорожденного: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err="1">
                <a:latin typeface="Arial Narrow" panose="020B0606020202030204" pitchFamily="34" charset="0"/>
                <a:cs typeface="Times New Roman" pitchFamily="18" charset="0"/>
              </a:rPr>
              <a:t>Невынашивания</a:t>
            </a: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 беременности</a:t>
            </a:r>
          </a:p>
          <a:p>
            <a:r>
              <a:rPr lang="ru-RU" sz="1400" dirty="0">
                <a:latin typeface="Arial Narrow" panose="020B0606020202030204" pitchFamily="34" charset="0"/>
                <a:cs typeface="Times New Roman" pitchFamily="18" charset="0"/>
              </a:rPr>
              <a:t>      (особенно на ранних сроках)</a:t>
            </a:r>
            <a:r>
              <a:rPr lang="en-US" sz="1600" dirty="0">
                <a:latin typeface="Arial Narrow" panose="020B0606020202030204" pitchFamily="34" charset="0"/>
                <a:cs typeface="Times New Roman" pitchFamily="18" charset="0"/>
              </a:rPr>
              <a:t>;</a:t>
            </a:r>
            <a:endParaRPr lang="ru-RU" sz="16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Преждевременных родов</a:t>
            </a:r>
            <a:r>
              <a:rPr lang="en-US" sz="1600" dirty="0">
                <a:latin typeface="Arial Narrow" panose="020B0606020202030204" pitchFamily="34" charset="0"/>
                <a:cs typeface="Times New Roman" pitchFamily="18" charset="0"/>
              </a:rPr>
              <a:t>;</a:t>
            </a:r>
            <a:endParaRPr lang="ru-RU" sz="16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Некоторых пороков развития у плода </a:t>
            </a:r>
            <a:r>
              <a:rPr lang="ru-RU" sz="1400" dirty="0">
                <a:latin typeface="Arial Narrow" panose="020B0606020202030204" pitchFamily="34" charset="0"/>
                <a:cs typeface="Times New Roman" pitchFamily="18" charset="0"/>
              </a:rPr>
              <a:t>(дефект нервной трубки и др.)</a:t>
            </a:r>
            <a:r>
              <a:rPr lang="en-US" sz="1600" dirty="0">
                <a:latin typeface="Arial Narrow" panose="020B0606020202030204" pitchFamily="34" charset="0"/>
                <a:cs typeface="Times New Roman" pitchFamily="18" charset="0"/>
              </a:rPr>
              <a:t>;</a:t>
            </a:r>
            <a:endParaRPr lang="ru-RU" sz="16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Мертворождений</a:t>
            </a:r>
            <a:r>
              <a:rPr lang="en-US" sz="1600" dirty="0">
                <a:latin typeface="Arial Narrow" panose="020B0606020202030204" pitchFamily="34" charset="0"/>
                <a:cs typeface="Times New Roman" pitchFamily="18" charset="0"/>
              </a:rPr>
              <a:t>;</a:t>
            </a:r>
            <a:endParaRPr lang="ru-RU" sz="16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Неонатальной смертности.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3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431" y="3403819"/>
            <a:ext cx="4798233" cy="27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 flipH="1">
            <a:off x="4607290" y="636498"/>
            <a:ext cx="4361374" cy="233903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37324" y="619862"/>
            <a:ext cx="4368012" cy="5473434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6671" y="27753"/>
            <a:ext cx="7218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Для кого в первую очередь важна прививка?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41939" y="736459"/>
            <a:ext cx="4157466" cy="2239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550" dirty="0">
                <a:latin typeface="Arial Narrow" panose="020B0606020202030204" pitchFamily="34" charset="0"/>
                <a:cs typeface="Times New Roman" pitchFamily="18" charset="0"/>
              </a:rPr>
              <a:t>Школьники, дети, посещающие ДДУ;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550" dirty="0">
                <a:latin typeface="Arial Narrow" panose="020B0606020202030204" pitchFamily="34" charset="0"/>
                <a:cs typeface="Times New Roman" pitchFamily="18" charset="0"/>
              </a:rPr>
              <a:t>Учащиеся ССУЗ, ПТУ, ВУЗ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550" dirty="0">
                <a:latin typeface="Arial Narrow" panose="020B0606020202030204" pitchFamily="34" charset="0"/>
                <a:cs typeface="Times New Roman" pitchFamily="18" charset="0"/>
              </a:rPr>
              <a:t>РАБОТНИКИ: торговли и общественного питания; транспортных организаций; сферы бытового обслуживания; УО; культуры и спорта; птицеводческих предприятий и вирусологических лабораторий, занимающиеся диагностикой гриппа и других острых респираторных инфекций, орнитологи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263" y="839483"/>
            <a:ext cx="4264737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5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Дети в возрасте от 6 месяцев до 3 лет;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5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Дети от 3 лет и взрослые с хроническими заболеваниями:</a:t>
            </a:r>
          </a:p>
          <a:p>
            <a:pPr lvl="0"/>
            <a:r>
              <a:rPr lang="ru-RU" sz="155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бронхолегочные (ХОБЛ, БА…..);</a:t>
            </a:r>
          </a:p>
          <a:p>
            <a:pPr lvl="0"/>
            <a:r>
              <a:rPr lang="ru-RU" sz="155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сердечно-сосудистые (ИБС, АГ…);</a:t>
            </a:r>
          </a:p>
          <a:p>
            <a:pPr lvl="0"/>
            <a:r>
              <a:rPr lang="ru-RU" sz="155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метаболические (включая СД….);</a:t>
            </a:r>
          </a:p>
          <a:p>
            <a:pPr lvl="0"/>
            <a:r>
              <a:rPr lang="ru-RU" sz="155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неврологические (инсульт….);</a:t>
            </a:r>
          </a:p>
          <a:p>
            <a:pPr lvl="0"/>
            <a:r>
              <a:rPr lang="ru-RU" sz="155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гематологические (анемии ……);</a:t>
            </a:r>
          </a:p>
          <a:p>
            <a:pPr lvl="0"/>
            <a:r>
              <a:rPr lang="ru-RU" sz="155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хронические болезни почек (пиелонефриты…), </a:t>
            </a:r>
          </a:p>
          <a:p>
            <a:pPr lvl="0"/>
            <a:r>
              <a:rPr lang="ru-RU" sz="155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печени и ЖКТ (панкреатит, холецистит и  др.)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5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Лица с </a:t>
            </a:r>
            <a:r>
              <a:rPr lang="ru-RU" sz="1550" dirty="0" err="1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иммуносупрессией</a:t>
            </a:r>
            <a:r>
              <a:rPr lang="ru-RU" sz="155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(злокачественные новообразования…..)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5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Лица в возрасте старше 65 лет;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5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Беременные;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5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Медицинские и фармацевтические работники;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5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Дети и взрослые, находящиеся в учреждениях с круглосуточным режимом пребывания;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5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Работники государственных органов, обеспечивающие безопасность государства и жизнедеятельность населения (ЖКХ, энергообеспечения, связи; МЧС; МВД; МО; ГПК; КГБ).</a:t>
            </a:r>
          </a:p>
        </p:txBody>
      </p:sp>
    </p:spTree>
    <p:extLst>
      <p:ext uri="{BB962C8B-B14F-4D97-AF65-F5344CB8AC3E}">
        <p14:creationId xmlns:p14="http://schemas.microsoft.com/office/powerpoint/2010/main" val="114491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1"/>
            <a:ext cx="18478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1844824"/>
            <a:ext cx="2066925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2604" y="332655"/>
            <a:ext cx="5415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</a:rPr>
              <a:t>Вакцинация против гриппа: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914743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Вакцинация остается основным методом профилактики </a:t>
            </a:r>
            <a:br>
              <a:rPr lang="ru-RU" dirty="0"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b="1" dirty="0">
                <a:latin typeface="Arial Narrow" panose="020B0606020202030204" pitchFamily="34" charset="0"/>
                <a:cs typeface="Times New Roman" pitchFamily="18" charset="0"/>
              </a:rPr>
              <a:t>гриппа и его осложнений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. </a:t>
            </a:r>
            <a:br>
              <a:rPr lang="ru-RU" dirty="0"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После введения вакцины в организме человека формируются защитные антитела (период формирования 2-3 недели, сохраняются на протяжении 6-9 месяцев), которые при встрече с вирусом гриппа способны быстро нейтрализовать его и предотвратить развитие тяжелой формы заболевания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26347" y="2934743"/>
            <a:ext cx="5292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Вакцинироваться рекомендовано до начала массовой заболеваемости ОРВИ, оптимально в </a:t>
            </a:r>
            <a:r>
              <a:rPr lang="ru-RU" b="1" i="1" u="sng" dirty="0">
                <a:latin typeface="Arial Narrow" panose="020B0606020202030204" pitchFamily="34" charset="0"/>
                <a:cs typeface="Times New Roman" pitchFamily="18" charset="0"/>
              </a:rPr>
              <a:t>сентябре-ноябре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. Однако если по какой-то причине вы не успели сделать прививку, вакцинация может быть выполнена и в более поздний срок.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869160"/>
            <a:ext cx="4691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Arial Narrow" panose="020B0606020202030204" pitchFamily="34" charset="0"/>
                <a:cs typeface="Times New Roman" pitchFamily="18" charset="0"/>
              </a:rPr>
              <a:t>Иммунитет, сформированный после вакцинации в прошлом году, не сможет противостоять инфекции в текущем, т.к. состав вакцин ежегодно пересматривается </a:t>
            </a:r>
            <a:r>
              <a:rPr lang="ru-RU" b="1" i="1" dirty="0" smtClean="0">
                <a:latin typeface="Arial Narrow" panose="020B0606020202030204" pitchFamily="34" charset="0"/>
                <a:cs typeface="Times New Roman" pitchFamily="18" charset="0"/>
              </a:rPr>
              <a:t> в </a:t>
            </a:r>
            <a:r>
              <a:rPr lang="ru-RU" b="1" i="1" dirty="0">
                <a:latin typeface="Arial Narrow" panose="020B0606020202030204" pitchFamily="34" charset="0"/>
                <a:cs typeface="Times New Roman" pitchFamily="18" charset="0"/>
              </a:rPr>
              <a:t>зависимости от циркулирующих вирусов</a:t>
            </a:r>
            <a:r>
              <a:rPr lang="ru-RU" i="1" dirty="0">
                <a:latin typeface="Arial Narrow" panose="020B0606020202030204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Стрелка углом 6"/>
          <p:cNvSpPr/>
          <p:nvPr/>
        </p:nvSpPr>
        <p:spPr>
          <a:xfrm flipV="1">
            <a:off x="2377853" y="3065156"/>
            <a:ext cx="1138269" cy="1521179"/>
          </a:xfrm>
          <a:prstGeom prst="bentArrow">
            <a:avLst/>
          </a:prstGeom>
          <a:solidFill>
            <a:srgbClr val="F9E2CF"/>
          </a:solidFill>
          <a:ln>
            <a:solidFill>
              <a:srgbClr val="94B1D4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flipH="1" flipV="1">
            <a:off x="5574414" y="4754853"/>
            <a:ext cx="1205880" cy="1353115"/>
          </a:xfrm>
          <a:prstGeom prst="bentArrow">
            <a:avLst/>
          </a:prstGeom>
          <a:solidFill>
            <a:srgbClr val="F9E2CF"/>
          </a:solidFill>
          <a:ln>
            <a:solidFill>
              <a:srgbClr val="94B1D4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Двойные фигурные скобки 7"/>
          <p:cNvSpPr/>
          <p:nvPr/>
        </p:nvSpPr>
        <p:spPr>
          <a:xfrm>
            <a:off x="323528" y="4942643"/>
            <a:ext cx="4824536" cy="1744583"/>
          </a:xfrm>
          <a:prstGeom prst="bracePair">
            <a:avLst/>
          </a:prstGeom>
          <a:ln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99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1113</Words>
  <Application>Microsoft Office PowerPoint</Application>
  <PresentationFormat>Экран (4:3)</PresentationFormat>
  <Paragraphs>102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Актуальность </vt:lpstr>
      <vt:lpstr>Презентация PowerPoint</vt:lpstr>
      <vt:lpstr>Как передается грипп?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Фесько О.С.</dc:creator>
  <cp:lastModifiedBy>Антонович</cp:lastModifiedBy>
  <cp:revision>41</cp:revision>
  <cp:lastPrinted>2025-09-01T07:42:35Z</cp:lastPrinted>
  <dcterms:created xsi:type="dcterms:W3CDTF">2025-08-14T04:44:53Z</dcterms:created>
  <dcterms:modified xsi:type="dcterms:W3CDTF">2025-09-02T06:28:56Z</dcterms:modified>
</cp:coreProperties>
</file>