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60" r:id="rId4"/>
    <p:sldId id="259" r:id="rId5"/>
    <p:sldId id="261" r:id="rId6"/>
    <p:sldId id="263" r:id="rId7"/>
    <p:sldId id="265" r:id="rId8"/>
    <p:sldId id="266" r:id="rId9"/>
    <p:sldId id="267" r:id="rId10"/>
    <p:sldId id="268" r:id="rId11"/>
    <p:sldId id="269" r:id="rId12"/>
    <p:sldId id="264" r:id="rId13"/>
    <p:sldId id="25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552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9411" y="810125"/>
            <a:ext cx="6713621" cy="1812759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Вакцинация против гриппа: нужна ли вам?!</a:t>
            </a:r>
            <a:endParaRPr lang="ru-RU" sz="36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0125" y="3056022"/>
            <a:ext cx="9039727" cy="890336"/>
          </a:xfrm>
        </p:spPr>
        <p:txBody>
          <a:bodyPr>
            <a:noAutofit/>
          </a:bodyPr>
          <a:lstStyle/>
          <a:p>
            <a:pPr algn="l"/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Предотвращение экономического ущерба</a:t>
            </a:r>
            <a:endParaRPr lang="ru-RU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90084" y="4604083"/>
            <a:ext cx="307206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2E83C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Врач-эпидемиолог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2E83C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отдела эпидемиологии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2E83C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ГУ «Слуцкий зональный ЦГиЭ»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5FCBEF"/>
              </a:buClr>
              <a:buSzPct val="80000"/>
              <a:buFontTx/>
              <a:buNone/>
              <a:tabLst/>
              <a:defRPr/>
            </a:pPr>
            <a:r>
              <a:rPr kumimoji="0" lang="ru-RU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2E83C3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Антонович И.О.</a:t>
            </a:r>
            <a:endParaRPr kumimoji="0" lang="ru-RU" sz="1400" b="0" i="1" u="none" strike="noStrike" kern="0" cap="none" spc="0" normalizeH="0" baseline="0" noProof="0" dirty="0">
              <a:ln>
                <a:noFill/>
              </a:ln>
              <a:solidFill>
                <a:srgbClr val="2E83C3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830" t="43859" r="34369" b="7837"/>
          <a:stretch/>
        </p:blipFill>
        <p:spPr>
          <a:xfrm>
            <a:off x="7483643" y="1218651"/>
            <a:ext cx="2073662" cy="117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3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ая прямоугольная выноска 4"/>
          <p:cNvSpPr/>
          <p:nvPr/>
        </p:nvSpPr>
        <p:spPr>
          <a:xfrm>
            <a:off x="705853" y="521368"/>
            <a:ext cx="8726905" cy="201328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Грипп </a:t>
            </a:r>
            <a:r>
              <a:rPr lang="ru-RU" sz="20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XXI веке остается наиболее распространенным заболеванием вирусной этиологии, поражающим все группы населения. </a:t>
            </a:r>
            <a:endParaRPr lang="ru-RU" sz="2000" i="1" dirty="0" smtClean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Короткий </a:t>
            </a:r>
            <a:r>
              <a:rPr lang="ru-RU" sz="20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инкубационный период, высокая контагиозность </a:t>
            </a:r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способствуют его </a:t>
            </a:r>
            <a:r>
              <a:rPr lang="ru-RU" sz="20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молниеносному распространению </a:t>
            </a:r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коллективе.</a:t>
            </a:r>
            <a:endParaRPr lang="ru-RU" sz="2000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721895" y="2831432"/>
            <a:ext cx="8710863" cy="117107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Частота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возникновения гриппа составляет от 10 до 20% всех респираторных заболеваний в эпидемический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сезон.</a:t>
            </a: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Заболеваемость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гриппом типа А при этом несколько выше, чем гриппом типа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В,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в закрытых коллективах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достигает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60%.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05853" y="4211053"/>
            <a:ext cx="8149389" cy="11470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Частота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летальных исходов при гриппе составляет 1 на 10 000, </a:t>
            </a:r>
            <a:endParaRPr lang="ru-RU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3 раза больше, чем при заболевании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ВИЧ-инфекцией.</a:t>
            </a:r>
          </a:p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результате эпидемий гриппа в мире ежегодно погибает 250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000 –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500 000 человек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01579" y="5446296"/>
            <a:ext cx="8678779" cy="12272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 </a:t>
            </a:r>
            <a:r>
              <a:rPr lang="ru-RU" sz="20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наносит значительный экономический </a:t>
            </a:r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ущерб: экономические потери от 1 случая гриппа – 150-280 $.</a:t>
            </a:r>
          </a:p>
          <a:p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заболевшего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зависимости от тяжести течения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личные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потери могут варьироваться от </a:t>
            </a:r>
            <a:r>
              <a:rPr lang="ru-RU" sz="16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 до 100 </a:t>
            </a:r>
            <a:r>
              <a:rPr lang="ru-RU" sz="16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1600" dirty="0"/>
              <a:t> </a:t>
            </a:r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000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838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677335" y="176463"/>
            <a:ext cx="8819592" cy="1211179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19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Заболеваемость </a:t>
            </a:r>
            <a:r>
              <a:rPr lang="ru-RU" sz="19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гриппом среди сотрудников приводит к значительным экономическим последствиям как для предприятий и организаций, так </a:t>
            </a:r>
            <a:r>
              <a:rPr lang="ru-RU" sz="17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19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экономики в целом. </a:t>
            </a:r>
            <a:endParaRPr lang="ru-RU" sz="1900" i="1" dirty="0" smtClean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9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Эти </a:t>
            </a:r>
            <a:r>
              <a:rPr lang="ru-RU" sz="19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последствия складываются из прямых </a:t>
            </a:r>
            <a:r>
              <a:rPr lang="ru-RU" sz="17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19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косвенных затрат.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7336" y="1580147"/>
            <a:ext cx="8819592" cy="32886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Прямые затраты - это расходы</a:t>
            </a:r>
            <a:r>
              <a:rPr lang="ru-RU" sz="20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непосредственно связанные </a:t>
            </a:r>
            <a:endParaRPr lang="ru-RU" sz="2000" i="1" dirty="0" smtClean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20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лечением заболевания: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покупка лекарственных препаратов и других расходных материалов;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оплата амбулаторного обслуживания и госпитализации (если требуется);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на диагностические тесты и другие медицинские услуги.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немедицинские расходы (транспортировка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медицинское учреждение, дополнительные затраты на питание и проживание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период лечения).</a:t>
            </a:r>
          </a:p>
          <a:p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77335" y="4932949"/>
            <a:ext cx="8931886" cy="17165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Дополнительные факторы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отсроченные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осложнения после перенесённого «на ногах» гриппа </a:t>
            </a:r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(неврологические, сосудистые, гормональные расстройства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др</a:t>
            </a: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влияют 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работоспособность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сотрудников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инфляция </a:t>
            </a:r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рост цен на медицинские услуги могут увеличивать прямые </a:t>
            </a:r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косвенные затраты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654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465220" y="376989"/>
            <a:ext cx="9184105" cy="110891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900" b="1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Косвенные (непрямые) </a:t>
            </a:r>
            <a:r>
              <a:rPr lang="ru-RU" sz="1900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связаны </a:t>
            </a:r>
            <a:r>
              <a:rPr lang="ru-RU" sz="1900" b="1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потерями производительности труда </a:t>
            </a:r>
            <a:r>
              <a:rPr lang="ru-RU" sz="1700" b="1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1900" b="1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другими производственными </a:t>
            </a:r>
            <a:r>
              <a:rPr lang="ru-RU" sz="1900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потерями. </a:t>
            </a:r>
          </a:p>
          <a:p>
            <a:pPr algn="ctr"/>
            <a:r>
              <a:rPr lang="ru-RU" sz="1900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последствия заболеваемости гриппом сотрудников</a:t>
            </a:r>
            <a:endParaRPr lang="ru-RU" sz="1900" b="1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кругленная прямоугольная выноска 1"/>
          <p:cNvSpPr/>
          <p:nvPr/>
        </p:nvSpPr>
        <p:spPr>
          <a:xfrm>
            <a:off x="465221" y="1740568"/>
            <a:ext cx="9184104" cy="109888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Ущерб от потери рабочих дней и оплата листков нетрудоспособности /больничных/ </a:t>
            </a:r>
            <a:r>
              <a:rPr lang="ru-RU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может </a:t>
            </a:r>
            <a:r>
              <a:rPr lang="ru-RU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10 раз превышать затраты на всю медицинскую помощь.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В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среднем сотрудник утрачивает работоспособность на 5–10 дней, а при осложнённом течении — до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месяца. 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65221" y="4620128"/>
            <a:ext cx="9240254" cy="65772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Повышенная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нагрузка на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здоровых сотрудников и дополнительные финансовые затраты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замещение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отсутствующих.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5220" y="3072063"/>
            <a:ext cx="2951748" cy="14036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результате заболевания гриппом 5% коллектива отмечается частичная дезорганизация труда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70421" y="3072064"/>
            <a:ext cx="5863390" cy="14036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качества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производительность труда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выполнение в срок обязательств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планов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недополученная прибыль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конкурентоспособности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489157" y="3641559"/>
            <a:ext cx="409075" cy="1764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86063" y="5502442"/>
            <a:ext cx="8045116" cy="8502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По 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некоторым оценкам, потери рабочего времени могут составлять до 92,5% от общего ущерба, а затраты на медицинскую помощь — около 7,5%. </a:t>
            </a:r>
          </a:p>
        </p:txBody>
      </p:sp>
    </p:spTree>
    <p:extLst>
      <p:ext uri="{BB962C8B-B14F-4D97-AF65-F5344CB8AC3E}">
        <p14:creationId xmlns:p14="http://schemas.microsoft.com/office/powerpoint/2010/main" val="3082475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657727" y="441159"/>
            <a:ext cx="8791074" cy="6817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В </a:t>
            </a:r>
            <a:r>
              <a:rPr lang="ru-RU" b="1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результате заболевания гриппом 40% коллектива </a:t>
            </a:r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производственная деятельность может </a:t>
            </a:r>
            <a:r>
              <a:rPr lang="ru-RU" b="1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быть парализована</a:t>
            </a: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1106905" y="1211179"/>
            <a:ext cx="7908758" cy="118711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В целях снижения потерь, связанных с временной утратой нетрудоспособности, руководителям предприятий /организаций/ рекомендовано организовать в производственных коллективах вакцинацию против гриппа не менее 40% работающих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65747" y="3497179"/>
            <a:ext cx="8895348" cy="25506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Роль </a:t>
            </a:r>
            <a:r>
              <a:rPr lang="ru-RU" b="1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вакцинации в предотвращении </a:t>
            </a:r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экономического ущерба: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риска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заболевания гриппом у 70–98%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привитых,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предотвращение развития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тяжёлых форм гриппа и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осложнений,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уменьшение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потери рабочего времени на 30–40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снижение выплат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больничным листам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производственные потери более чем на 50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предотвращение распространения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вируса в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детских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производственных коллективах,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семьях.</a:t>
            </a:r>
            <a:endParaRPr lang="ru-RU" b="1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1034716" y="2582779"/>
            <a:ext cx="7964905" cy="753979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Показатели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заболеваемости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ОРВИ и гриппом среди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привитых могут снижаться в 1,5–3,3 раза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55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144254" y="417095"/>
            <a:ext cx="4788568" cy="4010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иммунизации против гриппа</a:t>
            </a:r>
            <a:endParaRPr lang="ru-RU" sz="2000" b="1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253915" y="834189"/>
            <a:ext cx="2213813" cy="296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144126" y="826168"/>
            <a:ext cx="2654968" cy="368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ая прямоугольная выноска 14"/>
          <p:cNvSpPr/>
          <p:nvPr/>
        </p:nvSpPr>
        <p:spPr>
          <a:xfrm>
            <a:off x="1002632" y="1147011"/>
            <a:ext cx="2141621" cy="41709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индивидуальная 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7411454" y="1203159"/>
            <a:ext cx="2229852" cy="42511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коллективная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336" y="1010650"/>
            <a:ext cx="3070297" cy="1759555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552569" y="1740569"/>
            <a:ext cx="3256547" cy="3457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90-95% привитых 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не заболеют гриппом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5-10% могут перенести грипп, 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но в легкой форме, 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без осложнений </a:t>
            </a: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неблагоприятного </a:t>
            </a:r>
          </a:p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исхода </a:t>
            </a:r>
            <a:r>
              <a:rPr lang="ru-RU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/вероятно – без </a:t>
            </a:r>
          </a:p>
          <a:p>
            <a:r>
              <a: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потери трудоспособности/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20-25% привитых сотрудников не заболеют ОРВИ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801853" y="1820778"/>
            <a:ext cx="3048000" cy="32886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источников инфекции /больных гриппом </a:t>
            </a:r>
            <a:r>
              <a:rPr lang="ru-RU" sz="1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ОРВИ/ </a:t>
            </a:r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МИНИМАЛЬНО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оличество не защищенных </a:t>
            </a:r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МИНИМАЛЬНО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аспространение в коллективе </a:t>
            </a:r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МИНИМАЛЬНО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1973179" y="5374107"/>
            <a:ext cx="7210926" cy="9063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За счёт значительного количества вакцинированных против гриппа в коллективе /семье/ защищаются лица, </a:t>
            </a:r>
          </a:p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привитые по ряду индивидуальных причин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4788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409074" y="144379"/>
            <a:ext cx="9545052" cy="810127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Специфические </a:t>
            </a:r>
            <a:r>
              <a:rPr lang="ru-RU" sz="1600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неспецифические меры профилактики </a:t>
            </a:r>
            <a:r>
              <a:rPr lang="ru-RU" sz="1600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/лечения/ </a:t>
            </a:r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гриппа </a:t>
            </a:r>
            <a:r>
              <a:rPr lang="ru-RU" sz="1600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ОРВИ: какова их эффективность в защите от респираторных вирусов </a:t>
            </a:r>
            <a:r>
              <a:rPr lang="ru-RU" sz="1600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вероятность развития неблагоприятных событий? </a:t>
            </a:r>
            <a:endParaRPr lang="ru-RU" b="1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09074" y="1130967"/>
            <a:ext cx="6809873" cy="537411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Вакцины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вызывают образование антител к актуальным </a:t>
            </a: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данном эпидсезоне штаммам вирусов гриппа типа А и В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7291137" y="1355556"/>
            <a:ext cx="216569" cy="1122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579895" y="1130967"/>
            <a:ext cx="2181725" cy="5374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защита ВЫСОКАЯ</a:t>
            </a:r>
            <a:endParaRPr lang="ru-RU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409074" y="1844840"/>
            <a:ext cx="6809873" cy="51335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Противовирусные лекарственные препараты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защищают только от вирусов гриппа типа А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79895" y="1844839"/>
            <a:ext cx="2277979" cy="513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защита СРЕДНЯЯ</a:t>
            </a:r>
            <a:endParaRPr lang="ru-RU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7291137" y="2029327"/>
            <a:ext cx="216569" cy="120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409074" y="2510589"/>
            <a:ext cx="6809873" cy="52939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Неспецифические средства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направлены на повышение общей устойчивости организма  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547811" y="2534650"/>
            <a:ext cx="2261936" cy="5053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ащита НИЗКАЯ</a:t>
            </a:r>
            <a:endParaRPr lang="ru-RU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7291137" y="2711116"/>
            <a:ext cx="216569" cy="120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409075" y="3216440"/>
            <a:ext cx="8903367" cy="56949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Введенная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раз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сезон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через 2-3 недели обеспечивает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НАДЕЖНУЮ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защиту на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весь период подъема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заболеваемости гриппом и ОРВИ.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409073" y="3962400"/>
            <a:ext cx="9031705" cy="826165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Специфические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неспецифические противовирусные препараты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должны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регулярно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приниматься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2-3 раз в день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минимум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2-4 недели до начала подъема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весь период до окончания подъема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заболеваемости ОРВИ и гриппа.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2"/>
          <a:srcRect r="4219"/>
          <a:stretch/>
        </p:blipFill>
        <p:spPr>
          <a:xfrm>
            <a:off x="10250904" y="4497066"/>
            <a:ext cx="1459832" cy="2024047"/>
          </a:xfrm>
          <a:prstGeom prst="rect">
            <a:avLst/>
          </a:prstGeom>
        </p:spPr>
      </p:pic>
      <p:sp>
        <p:nvSpPr>
          <p:cNvPr id="17" name="Скругленная прямоугольная выноска 16"/>
          <p:cNvSpPr/>
          <p:nvPr/>
        </p:nvSpPr>
        <p:spPr>
          <a:xfrm>
            <a:off x="409073" y="4989095"/>
            <a:ext cx="7170822" cy="545429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введение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отмечается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крайне редко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отмечаются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побочные реакции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6-14 местных реакций </a:t>
            </a:r>
            <a:r>
              <a:rPr lang="ru-RU" sz="1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1-15 общих на 100 привитых.</a:t>
            </a:r>
            <a:endParaRPr lang="ru-RU" sz="1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09073" y="5710986"/>
            <a:ext cx="7170822" cy="8101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длительном применении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противовирусных препаратов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отмечается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более высокий уровень непереносимости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развития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побочных реакций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021052" y="5333999"/>
            <a:ext cx="2149642" cy="5534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НИЗКАЯ частота </a:t>
            </a:r>
            <a:endParaRPr lang="ru-RU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Выгнутая вправо стрелка 20"/>
          <p:cNvSpPr/>
          <p:nvPr/>
        </p:nvSpPr>
        <p:spPr>
          <a:xfrm>
            <a:off x="7692190" y="5181600"/>
            <a:ext cx="248652" cy="87028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626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ая прямоугольная выноска 1"/>
          <p:cNvSpPr/>
          <p:nvPr/>
        </p:nvSpPr>
        <p:spPr>
          <a:xfrm>
            <a:off x="537411" y="288757"/>
            <a:ext cx="8502315" cy="834189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rgbClr val="AC5520"/>
                </a:solidFill>
              </a:rPr>
              <a:t>  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гриппозные вакцины,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независимо 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производителя, создаются по современным мировым технологиям, обеспечивающим их безопасность </a:t>
            </a:r>
            <a:r>
              <a:rPr lang="ru-RU" sz="16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эффективность – надежную защиту от вирусов гриппа</a:t>
            </a:r>
            <a:r>
              <a:rPr lang="ru-RU" sz="400" i="1" dirty="0" smtClean="0">
                <a:solidFill>
                  <a:srgbClr val="C00000"/>
                </a:solidFill>
              </a:rPr>
              <a:t>..</a:t>
            </a:r>
            <a:endParaRPr lang="ru-RU" dirty="0"/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537411" y="1307432"/>
            <a:ext cx="8245642" cy="93846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Современные 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поколения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 не 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содержат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живых» или «убитых» вирусов. </a:t>
            </a:r>
            <a:b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их составе только наиболее важные для формирования противогриппозного иммунитета белки –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фрагменты 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уже разрушенного вируса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/протективные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 защитные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антигены/</a:t>
            </a:r>
            <a:r>
              <a:rPr lang="ru-RU" sz="1400" i="1" dirty="0" smtClean="0">
                <a:solidFill>
                  <a:schemeClr val="bg1"/>
                </a:solidFill>
              </a:rPr>
              <a:t>.</a:t>
            </a:r>
            <a:endParaRPr lang="ru-RU" sz="1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7411" y="2430381"/>
            <a:ext cx="9079831" cy="40345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Беларуси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зарегистрированы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наиболее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часто применяются вакцины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профилактики гриппа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331" y="3034580"/>
            <a:ext cx="8675360" cy="31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1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ая прямоугольная выноска 3"/>
          <p:cNvSpPr/>
          <p:nvPr/>
        </p:nvSpPr>
        <p:spPr>
          <a:xfrm>
            <a:off x="577516" y="352926"/>
            <a:ext cx="7964905" cy="74595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Сегодня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 чаще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 так называемые расщеплённые /сплит-вакцины/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субъединичные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вакцины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577516" y="1283367"/>
            <a:ext cx="7964905" cy="116305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  </a:t>
            </a:r>
          </a:p>
          <a:p>
            <a:endParaRPr lang="ru-RU" dirty="0"/>
          </a:p>
          <a:p>
            <a:pPr algn="ctr"/>
            <a:endParaRPr lang="ru-RU" dirty="0" smtClean="0"/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Штаммовый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гриппозных  вирусов, используемых для производства вакцин, зависит от их актуальности в текущем эпидемическом сезоне и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рекомендациям ВОЗ меняется ежегодно. Но он всегда одинаков у всех вакцин независимо от производителей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 по рекомендациям ВОЗ </a:t>
            </a:r>
            <a:br>
              <a:rPr lang="ru-RU" dirty="0"/>
            </a:br>
            <a:r>
              <a:rPr lang="ru-RU" dirty="0"/>
              <a:t>   меняется ежегодно. </a:t>
            </a:r>
            <a:br>
              <a:rPr lang="ru-RU" dirty="0"/>
            </a:br>
            <a:r>
              <a:rPr lang="ru-RU" dirty="0"/>
              <a:t>Но он всегда одинаков у всех вакцин</a:t>
            </a:r>
            <a:br>
              <a:rPr lang="ru-RU" dirty="0"/>
            </a:br>
            <a:r>
              <a:rPr lang="ru-RU" dirty="0"/>
              <a:t> независимо от их производителя.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7517" y="2743200"/>
            <a:ext cx="7194884" cy="12833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850">
              <a:tabLst>
                <a:tab pos="457200" algn="l"/>
              </a:tabLst>
              <a:defRPr/>
            </a:pP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На  сезон 2026-2027 гг.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для 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Северного полушария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по 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рекомендациям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Times New Roman" pitchFamily="18" charset="0"/>
                <a:cs typeface="Arial" charset="0"/>
              </a:rPr>
              <a:t>ВОЗ включены следующие штаммы вирусов гриппа:</a:t>
            </a:r>
            <a:endParaRPr lang="ru-RU" sz="16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подобный</a:t>
            </a:r>
            <a:r>
              <a:rPr lang="en-US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A/Missouri/11/2025 (H1N1)pdm09,</a:t>
            </a:r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подобный</a:t>
            </a:r>
            <a:r>
              <a:rPr lang="en-US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A/Darwin/1454/2025 (H3N2),</a:t>
            </a:r>
            <a:endParaRPr lang="ru-RU" sz="1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подобный</a:t>
            </a:r>
            <a:r>
              <a:rPr lang="en-US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B/Tokyo/EIS13-175/2025 (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линия</a:t>
            </a:r>
            <a:r>
              <a:rPr lang="en-US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B/Victoria).</a:t>
            </a:r>
            <a:endParaRPr lang="ru-RU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7515" y="4219074"/>
            <a:ext cx="7194886" cy="8018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Вакцинация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проводится 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ежегодно </a:t>
            </a: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октябре - </a:t>
            </a:r>
            <a:r>
              <a:rPr lang="ru-RU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ноябре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endParaRPr lang="ru-RU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начала подъёма заболеваемости ОРИ</a:t>
            </a:r>
            <a:r>
              <a:rPr lang="ru-RU" sz="800" i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5044" t="3597" r="7782" b="9269"/>
          <a:stretch/>
        </p:blipFill>
        <p:spPr>
          <a:xfrm>
            <a:off x="7868652" y="2775284"/>
            <a:ext cx="3912203" cy="375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74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ая прямоугольная выноска 4"/>
          <p:cNvSpPr/>
          <p:nvPr/>
        </p:nvSpPr>
        <p:spPr>
          <a:xfrm>
            <a:off x="417097" y="200526"/>
            <a:ext cx="8085219" cy="1379621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этом сезоне массово применяется гриппозная </a:t>
            </a:r>
            <a:r>
              <a:rPr lang="ru-RU" i="1" dirty="0" err="1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тривалентная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инактивированная полимер-субъединичная вакцина  </a:t>
            </a:r>
            <a:r>
              <a:rPr lang="ru-RU" i="1" dirty="0">
                <a:solidFill>
                  <a:srgbClr val="0017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Гриппол</a:t>
            </a:r>
            <a: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</a:t>
            </a:r>
            <a: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плюс</a:t>
            </a:r>
            <a: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(ООО «НПО </a:t>
            </a:r>
            <a:r>
              <a:rPr lang="ru-RU" sz="1600" i="1" dirty="0" err="1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Петровакс</a:t>
            </a:r>
            <a:r>
              <a:rPr lang="ru-RU" sz="16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err="1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Фарм</a:t>
            </a:r>
            <a:r>
              <a:rPr lang="ru-RU" sz="16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», РФ).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Вакцина создает специфический иммунитет к 3 наиболее актуальным штаммам вирусов гриппа А (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H1N1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H3N2)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В.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463" y="1113762"/>
            <a:ext cx="3194581" cy="932769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417097" y="1812759"/>
            <a:ext cx="8141366" cy="15641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  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Быстрому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формированию в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течение  </a:t>
            </a:r>
            <a:r>
              <a:rPr lang="ru-RU" sz="1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8-12 дней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продолжительного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иммунитета (</a:t>
            </a:r>
            <a:r>
              <a:rPr lang="ru-RU" sz="1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12 месяцев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способствует содержащийся в составе </a:t>
            </a:r>
            <a:r>
              <a:rPr lang="ru-RU" sz="1600" i="1" dirty="0">
                <a:solidFill>
                  <a:srgbClr val="0017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Гриппол</a:t>
            </a:r>
            <a:r>
              <a:rPr lang="ru-RU" sz="1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</a:t>
            </a:r>
            <a:r>
              <a:rPr lang="ru-RU" sz="1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плюс</a:t>
            </a:r>
            <a:r>
              <a:rPr lang="ru-RU" sz="1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иммуномодулятор </a:t>
            </a:r>
            <a:r>
              <a:rPr lang="ru-RU" sz="16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Полиоксидоний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endParaRPr lang="ru-RU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повышающий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иммунологическую память, </a:t>
            </a:r>
            <a:endParaRPr lang="ru-RU" sz="16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снижающий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3 раза прививочную дозу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антигенов,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повышающий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устойчивость организма к другим инфекциям.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49181" y="4884822"/>
            <a:ext cx="8221577" cy="13876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/>
              <a:t>  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Содержание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неспецифических  внутренних антигенов  в сплит-вакцине </a:t>
            </a:r>
            <a:r>
              <a:rPr lang="ru-RU" sz="1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Ваксигрип</a:t>
            </a:r>
            <a:r>
              <a:rPr lang="ru-RU" sz="1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25-30% привитых  обеспечивает 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дополнительную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защиту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против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гриппозных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 других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респираторных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вирусов: </a:t>
            </a:r>
            <a:b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счет стимуляции клеточного иммунитета  блокируется размножение вирусов  на слизистых оболочках  носоглотки </a:t>
            </a:r>
            <a:r>
              <a:rPr lang="ru-RU" sz="1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создается непродолжительный </a:t>
            </a:r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местный иммунитет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417098" y="3505200"/>
            <a:ext cx="8341892" cy="115503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На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альтернативной основе также рекомендована 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инактивированная трёхвалентная сплит-вакцина 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Ваксигрип</a:t>
            </a:r>
            <a:r>
              <a:rPr lang="ru-RU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®</a:t>
            </a:r>
            <a:r>
              <a:rPr lang="ru-RU" i="1" dirty="0">
                <a:solidFill>
                  <a:srgbClr val="000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en-US" i="1" dirty="0" err="1">
                <a:solidFill>
                  <a:srgbClr val="000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Vaxigrip</a:t>
            </a:r>
            <a:r>
              <a:rPr lang="ru-RU" i="1" dirty="0" smtClean="0">
                <a:solidFill>
                  <a:srgbClr val="000F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ru-RU" sz="16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600" i="1" dirty="0" err="1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Sanofi</a:t>
            </a:r>
            <a:r>
              <a:rPr lang="ru-RU" sz="16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Winthrop </a:t>
            </a:r>
            <a:r>
              <a:rPr lang="en-US" sz="1600" i="1" dirty="0" err="1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Industrie</a:t>
            </a:r>
            <a:r>
              <a:rPr lang="ru-RU" sz="16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Франция)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Прививку можно сделать за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собственные финансовые средства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или</a:t>
            </a:r>
            <a:r>
              <a:rPr lang="ru-RU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средства предприятий.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8990" y="4082717"/>
            <a:ext cx="2289666" cy="89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386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425118" y="4347412"/>
            <a:ext cx="8919408" cy="13395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   </a:t>
            </a:r>
            <a:r>
              <a:rPr lang="ru-RU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Особенно важна</a:t>
            </a:r>
            <a:r>
              <a:rPr lang="en-US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 </a:t>
            </a:r>
            <a:r>
              <a:rPr lang="ru-RU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вакцинация </a:t>
            </a:r>
            <a:r>
              <a:rPr lang="ru-RU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против гриппа  </a:t>
            </a:r>
            <a:r>
              <a:rPr lang="ru-RU" i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БЕРЕМЕННЫМ</a:t>
            </a:r>
            <a:r>
              <a:rPr lang="ru-RU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 </a:t>
            </a:r>
            <a:r>
              <a:rPr lang="ru-RU" sz="16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(в любом сроке</a:t>
            </a:r>
            <a:r>
              <a:rPr lang="ru-RU" sz="16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)</a:t>
            </a:r>
            <a:r>
              <a:rPr lang="ru-RU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:</a:t>
            </a:r>
            <a:r>
              <a:rPr lang="en-US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 </a:t>
            </a:r>
          </a:p>
          <a:p>
            <a:r>
              <a:rPr lang="ru-RU" sz="16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в </a:t>
            </a:r>
            <a:r>
              <a:rPr lang="ru-RU" sz="16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силу особой напряженности всех физиологических функций, </a:t>
            </a:r>
            <a:r>
              <a:rPr lang="ru-RU" sz="14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в </a:t>
            </a:r>
            <a:r>
              <a:rPr lang="ru-RU" sz="1400" i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т.ч</a:t>
            </a:r>
            <a:r>
              <a:rPr lang="ru-RU" sz="14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. и работы иммунной системы</a:t>
            </a:r>
            <a:r>
              <a:rPr lang="ru-RU" sz="16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, возрастает риск </a:t>
            </a:r>
            <a:r>
              <a:rPr lang="ru-RU" sz="16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тяжёлого </a:t>
            </a:r>
            <a:r>
              <a:rPr lang="ru-RU" sz="16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течения гриппа </a:t>
            </a:r>
            <a:r>
              <a:rPr lang="ru-RU" sz="16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(</a:t>
            </a:r>
            <a:r>
              <a:rPr lang="ru-RU" sz="14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порой неблагоприятного исхода</a:t>
            </a:r>
            <a:r>
              <a:rPr lang="ru-RU" sz="14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)</a:t>
            </a:r>
            <a:r>
              <a:rPr lang="ru-RU" sz="16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, </a:t>
            </a:r>
            <a:r>
              <a:rPr lang="ru-RU" sz="16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возникновения </a:t>
            </a:r>
            <a:r>
              <a:rPr lang="ru-RU" sz="16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спонтанных абортов у женщины </a:t>
            </a:r>
            <a:r>
              <a:rPr lang="ru-RU" sz="16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,</a:t>
            </a:r>
            <a:r>
              <a:rPr lang="en-US" sz="16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 </a:t>
            </a:r>
            <a:r>
              <a:rPr lang="ru-RU" sz="16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тяжелой </a:t>
            </a:r>
            <a:r>
              <a:rPr lang="ru-RU" sz="16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врожденной патологии у новорождённых детей</a:t>
            </a:r>
            <a:r>
              <a:rPr lang="ru-RU" sz="16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+mj-ea"/>
                <a:cs typeface="+mj-cs"/>
              </a:rPr>
              <a:t>.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256674" y="72190"/>
            <a:ext cx="9849852" cy="295174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kern="0" dirty="0">
                <a:solidFill>
                  <a:srgbClr val="CCE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Вакцинация показана </a:t>
            </a: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ВСЕМ</a:t>
            </a:r>
            <a:r>
              <a:rPr lang="ru-RU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, </a:t>
            </a:r>
            <a:r>
              <a:rPr lang="ru-RU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но прежде всего тем, </a:t>
            </a:r>
            <a:r>
              <a:rPr lang="ru-RU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кто </a:t>
            </a:r>
            <a:r>
              <a:rPr lang="ru-RU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находится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в коллективе </a:t>
            </a:r>
            <a:r>
              <a:rPr lang="ru-RU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/производственном, детском/, </a:t>
            </a:r>
            <a:endParaRPr lang="ru-RU" sz="1600" i="1" kern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sz="16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лицам</a:t>
            </a:r>
            <a:r>
              <a:rPr lang="ru-RU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 высоким риском развития постгриппозных осложнений  </a:t>
            </a:r>
            <a:r>
              <a:rPr lang="ru-RU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-  </a:t>
            </a:r>
            <a:r>
              <a:rPr lang="ru-RU" sz="1600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страдающим хроническими заболеваниями: </a:t>
            </a:r>
            <a:endParaRPr lang="en-US" sz="1600" i="1" kern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болезнями центральной нервной, сердечно-сосудистой </a:t>
            </a:r>
            <a:r>
              <a:rPr lang="ru-RU" sz="1600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и</a:t>
            </a: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бронхо-легочной систем,</a:t>
            </a:r>
            <a:endParaRPr lang="en-US" i="1" kern="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бронхиальной астмой, </a:t>
            </a:r>
            <a:endParaRPr lang="en-US" i="1" kern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i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хроническими заболеваниями почек, </a:t>
            </a:r>
            <a:endParaRPr lang="en-US" i="1" kern="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сахарным диабетом, болезнями обмена веществ, </a:t>
            </a:r>
            <a:endParaRPr lang="en-US" i="1" kern="0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аутоиммунными, аллергическими </a:t>
            </a:r>
            <a:r>
              <a:rPr lang="ru-RU" i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заболеваниями, </a:t>
            </a:r>
            <a:r>
              <a:rPr lang="ru-RU" sz="1400" i="1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endParaRPr lang="en-US" sz="1400" i="1" kern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i="1" kern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 </a:t>
            </a:r>
            <a:r>
              <a:rPr lang="ru-RU" i="1" kern="0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</a:rPr>
              <a:t>анемией, иммуносупрессией.</a:t>
            </a:r>
            <a:endParaRPr lang="ru-RU" dirty="0"/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425118" y="3449053"/>
            <a:ext cx="8831177" cy="76200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Вакцинация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против гриппа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необходима</a:t>
            </a:r>
            <a:r>
              <a:rPr lang="en-US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ПОЖИЛЫМ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ЛЮДЯМ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силу возраста, хронических заболеваний, ослабления работы иммунной системы склонны тяжело и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осложнениями переносить любую инфекцию.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25118" y="5759116"/>
            <a:ext cx="9344524" cy="10026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Для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прививки от гриппа существует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минимальный перечень противопоказаний: тяжелая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аллергическая реакция на яичный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белок </a:t>
            </a:r>
            <a:r>
              <a:rPr lang="ru-RU" sz="1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индивидуальная 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непереносимость компонентов вакцины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температура</a:t>
            </a:r>
            <a:r>
              <a:rPr lang="ru-RU" sz="16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острое течение любого инфекционного заболевания, обострение хронических соматических болезней, аллергий.</a:t>
            </a:r>
          </a:p>
        </p:txBody>
      </p:sp>
    </p:spTree>
    <p:extLst>
      <p:ext uri="{BB962C8B-B14F-4D97-AF65-F5344CB8AC3E}">
        <p14:creationId xmlns:p14="http://schemas.microsoft.com/office/powerpoint/2010/main" val="2386175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ая прямоугольная выноска 2"/>
          <p:cNvSpPr/>
          <p:nvPr/>
        </p:nvSpPr>
        <p:spPr>
          <a:xfrm>
            <a:off x="497307" y="429018"/>
            <a:ext cx="10114546" cy="1159150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9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Прививки </a:t>
            </a:r>
            <a:r>
              <a:rPr lang="ru-RU" sz="1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проводятся </a:t>
            </a:r>
            <a:r>
              <a:rPr lang="ru-RU" sz="19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выездными прививочными </a:t>
            </a:r>
            <a:r>
              <a:rPr lang="ru-RU" sz="1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бригадами  </a:t>
            </a:r>
            <a:endParaRPr lang="ru-RU" sz="19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</a:t>
            </a:r>
            <a:r>
              <a:rPr lang="ru-RU" sz="19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месту </a:t>
            </a:r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РАБОТЫ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/на предприятиях, в учреждениях/, </a:t>
            </a:r>
          </a:p>
          <a:p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месту проживания </a:t>
            </a:r>
            <a:r>
              <a:rPr lang="ru-RU" sz="19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приписных фельдшерско-акушерских 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пунктах  </a:t>
            </a:r>
            <a:endParaRPr lang="ru-RU" sz="16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ФАП</a:t>
            </a:r>
            <a:r>
              <a:rPr lang="ru-RU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сельских врачебных амбулаториях.</a:t>
            </a:r>
            <a:endParaRPr lang="ru-RU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497308" y="1828800"/>
            <a:ext cx="9432754" cy="1772653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Сделать 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прививки  против гриппа 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можно</a:t>
            </a:r>
            <a:r>
              <a:rPr lang="ru-RU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sz="19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поликлинике </a:t>
            </a:r>
            <a:b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прививочном кабинете 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№ 215</a:t>
            </a:r>
            <a:r>
              <a:rPr lang="ru-RU" sz="1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ru-RU" sz="1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</a:t>
            </a:r>
            <a:b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понедельник – пятницу                       </a:t>
            </a:r>
            <a:b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</a:t>
            </a:r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8.00 до 19.30, </a:t>
            </a:r>
            <a:b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</a:t>
            </a:r>
            <a:r>
              <a:rPr lang="ru-RU" sz="1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бесплатной основе  еще и в </a:t>
            </a:r>
            <a:r>
              <a:rPr lang="ru-RU" sz="17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7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</a:t>
            </a:r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субботу 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с 9.00 до 14.30</a:t>
            </a:r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b="50152"/>
          <a:stretch/>
        </p:blipFill>
        <p:spPr>
          <a:xfrm>
            <a:off x="7614414" y="2189530"/>
            <a:ext cx="2315648" cy="1091299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497307" y="5574632"/>
            <a:ext cx="9857872" cy="8502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sz="17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Допускается</a:t>
            </a:r>
            <a:r>
              <a:rPr lang="ru-RU" sz="19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9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проведение </a:t>
            </a:r>
            <a:r>
              <a:rPr lang="ru-RU" sz="19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вакцинации против гриппа отдельных контингентов </a:t>
            </a:r>
            <a:r>
              <a:rPr lang="ru-RU" sz="17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(по ранее согласованным  с участковыми врачами планам) </a:t>
            </a:r>
          </a:p>
          <a:p>
            <a:r>
              <a:rPr lang="ru-RU" sz="17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  амбулаторно-поликлинических организаций </a:t>
            </a:r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19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дому</a:t>
            </a:r>
            <a:r>
              <a:rPr lang="ru-RU" sz="19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5852" y="573954"/>
            <a:ext cx="2186990" cy="869277"/>
          </a:xfrm>
          <a:prstGeom prst="rect">
            <a:avLst/>
          </a:prstGeom>
        </p:spPr>
      </p:pic>
      <p:sp>
        <p:nvSpPr>
          <p:cNvPr id="9" name="Скругленная прямоугольная выноска 8"/>
          <p:cNvSpPr/>
          <p:nvPr/>
        </p:nvSpPr>
        <p:spPr>
          <a:xfrm>
            <a:off x="497307" y="3962183"/>
            <a:ext cx="9561093" cy="133171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Прививка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проводится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официального 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согласия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пациента, по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результатам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осмотра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назначению терапевта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наличии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паспорта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За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привитым  с целью предупреждения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развития необычной 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побочной  реакции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течение 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минут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проводится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медицинское наблюдение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28801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621" y="4588042"/>
            <a:ext cx="5121436" cy="2067044"/>
          </a:xfrm>
          <a:prstGeom prst="rect">
            <a:avLst/>
          </a:prstGeom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545431" y="3809999"/>
            <a:ext cx="7620001" cy="681789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Предотвращенный экономический ущерб на каждого привитого составляет около 70 $ </a:t>
            </a:r>
            <a:r>
              <a:rPr lang="ru-RU" sz="16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(с вычетом затрат на вакцинацию).</a:t>
            </a:r>
            <a:endParaRPr lang="ru-RU" sz="1600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481264" y="1572126"/>
            <a:ext cx="8077199" cy="1323474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Благодаря сохраненному здоровью вакцинация взрослых является высокорентабельным мероприятием. </a:t>
            </a:r>
          </a:p>
          <a:p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Экономический 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эффект от вакцинации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превышает 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затраты на неё </a:t>
            </a:r>
            <a:endParaRPr lang="ru-RU" i="1" dirty="0" smtClean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10–20 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раз: на каждого вакцинированного в различных секторах экономики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сберегается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 47 $.</a:t>
            </a:r>
            <a:endParaRPr lang="ru-RU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15620" y="441158"/>
            <a:ext cx="8383476" cy="8101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Вакцинация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сочетающая высокую специфичность, </a:t>
            </a:r>
          </a:p>
          <a:p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профилактическую </a:t>
            </a:r>
            <a:r>
              <a:rPr lang="ru-RU" sz="16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экономическую эффективность, </a:t>
            </a:r>
          </a:p>
          <a:p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является наиболее действенным средством защиты от гриппа </a:t>
            </a:r>
            <a:r>
              <a:rPr lang="ru-RU" sz="1600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ОРВИ.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481263" y="3152274"/>
            <a:ext cx="9272337" cy="473242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Выплаты по больничным листам </a:t>
            </a:r>
            <a:r>
              <a:rPr lang="ru-RU" sz="1600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</a:t>
            </a:r>
            <a:r>
              <a:rPr lang="ru-RU" i="1" dirty="0" smtClean="0">
                <a:solidFill>
                  <a:srgbClr val="AC55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потери на производстве снижаются на 57%.</a:t>
            </a:r>
            <a:endParaRPr lang="ru-RU" i="1" dirty="0">
              <a:solidFill>
                <a:srgbClr val="AC55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0802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976" y="3951595"/>
            <a:ext cx="2200847" cy="13290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164752" y="3075057"/>
            <a:ext cx="58625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ts val="1000"/>
              </a:spcBef>
              <a:buClr>
                <a:srgbClr val="94B6D2"/>
              </a:buClr>
              <a:buSzPct val="80000"/>
            </a:pPr>
            <a:r>
              <a:rPr lang="ru-RU" sz="4000" dirty="0" smtClean="0">
                <a:solidFill>
                  <a:srgbClr val="94B6D2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</a:t>
            </a:r>
            <a:endParaRPr lang="ru-RU" sz="4000" dirty="0">
              <a:solidFill>
                <a:srgbClr val="94B6D2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5186764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618</TotalTime>
  <Words>1289</Words>
  <Application>Microsoft Office PowerPoint</Application>
  <PresentationFormat>Широкоэкранный</PresentationFormat>
  <Paragraphs>149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Courier New</vt:lpstr>
      <vt:lpstr>Times New Roman</vt:lpstr>
      <vt:lpstr>Trebuchet MS</vt:lpstr>
      <vt:lpstr>Wingdings</vt:lpstr>
      <vt:lpstr>Wingdings 3</vt:lpstr>
      <vt:lpstr>Грань</vt:lpstr>
      <vt:lpstr>Вакцинация против гриппа: нужна ли вам?!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Вакцинация против гриппа: нужна ли вам?!</dc:title>
  <dc:creator>Антонович</dc:creator>
  <cp:lastModifiedBy>Антонович</cp:lastModifiedBy>
  <cp:revision>64</cp:revision>
  <cp:lastPrinted>2026-09-22T10:21:50Z</cp:lastPrinted>
  <dcterms:created xsi:type="dcterms:W3CDTF">2026-09-21T05:02:31Z</dcterms:created>
  <dcterms:modified xsi:type="dcterms:W3CDTF">2026-09-22T10:23:44Z</dcterms:modified>
</cp:coreProperties>
</file>