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37"/>
  </p:notesMasterIdLst>
  <p:sldIdLst>
    <p:sldId id="256" r:id="rId2"/>
    <p:sldId id="292" r:id="rId3"/>
    <p:sldId id="257" r:id="rId4"/>
    <p:sldId id="258" r:id="rId5"/>
    <p:sldId id="259" r:id="rId6"/>
    <p:sldId id="260" r:id="rId7"/>
    <p:sldId id="261" r:id="rId8"/>
    <p:sldId id="262" r:id="rId9"/>
    <p:sldId id="263" r:id="rId10"/>
    <p:sldId id="264" r:id="rId11"/>
    <p:sldId id="265"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69" autoAdjust="0"/>
  </p:normalViewPr>
  <p:slideViewPr>
    <p:cSldViewPr>
      <p:cViewPr varScale="1">
        <p:scale>
          <a:sx n="87" d="100"/>
          <a:sy n="87" d="100"/>
        </p:scale>
        <p:origin x="-1464" y="-78"/>
      </p:cViewPr>
      <p:guideLst>
        <p:guide orient="horz" pos="2160"/>
        <p:guide pos="2880"/>
      </p:guideLst>
    </p:cSldViewPr>
  </p:slideViewPr>
  <p:outlineViewPr>
    <p:cViewPr>
      <p:scale>
        <a:sx n="33" d="100"/>
        <a:sy n="33" d="100"/>
      </p:scale>
      <p:origin x="48" y="964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B4794F-4932-42C9-B69F-5F0F73B2908D}" type="datetimeFigureOut">
              <a:rPr lang="ru-RU" smtClean="0"/>
              <a:t>23.10.2020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E561A0-BE29-4F6C-9219-6C9E3686C95A}" type="slidenum">
              <a:rPr lang="ru-RU" smtClean="0"/>
              <a:t>‹#›</a:t>
            </a:fld>
            <a:endParaRPr lang="ru-RU"/>
          </a:p>
        </p:txBody>
      </p:sp>
    </p:spTree>
    <p:extLst>
      <p:ext uri="{BB962C8B-B14F-4D97-AF65-F5344CB8AC3E}">
        <p14:creationId xmlns:p14="http://schemas.microsoft.com/office/powerpoint/2010/main" val="2703407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B4C71EC6-210F-42DE-9C53-41977AD35B3D}" type="datetimeFigureOut">
              <a:rPr lang="ru-RU" smtClean="0"/>
              <a:t>23.10.2020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85800" y="2007889"/>
            <a:ext cx="7772400" cy="1470025"/>
          </a:xfrm>
        </p:spPr>
        <p:txBody>
          <a:bodyPr/>
          <a:lstStyle>
            <a:lvl1pPr algn="ctr">
              <a:defRPr sz="3200"/>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23.10.2020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23.10.2020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23.10.2020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Content Placeholder 7"/>
          <p:cNvSpPr>
            <a:spLocks noGrp="1"/>
          </p:cNvSpPr>
          <p:nvPr>
            <p:ph sz="quarter" idx="13"/>
          </p:nvPr>
        </p:nvSpPr>
        <p:spPr>
          <a:xfrm>
            <a:off x="609600" y="1600200"/>
            <a:ext cx="792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601" y="4962526"/>
            <a:ext cx="7885113" cy="1362075"/>
          </a:xfrm>
        </p:spPr>
        <p:txBody>
          <a:bodyPr anchor="t"/>
          <a:lstStyle>
            <a:lvl1pPr algn="l">
              <a:defRPr sz="32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609601" y="3462339"/>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23.10.2020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23.10.2020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600" y="1600200"/>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600200"/>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23.10.2020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23.10.2020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23.10.2020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12648" y="2547892"/>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23.10.2020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23.10.2020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600201"/>
            <a:ext cx="7924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5715000" y="6356351"/>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B4C71EC6-210F-42DE-9C53-41977AD35B3D}" type="datetimeFigureOut">
              <a:rPr lang="ru-RU" smtClean="0"/>
              <a:t>23.10.2020</a:t>
            </a:fld>
            <a:endParaRPr lang="ru-RU"/>
          </a:p>
        </p:txBody>
      </p:sp>
      <p:sp>
        <p:nvSpPr>
          <p:cNvPr id="5" name="Footer Placeholder 4"/>
          <p:cNvSpPr>
            <a:spLocks noGrp="1"/>
          </p:cNvSpPr>
          <p:nvPr>
            <p:ph type="ftr" sz="quarter" idx="3"/>
          </p:nvPr>
        </p:nvSpPr>
        <p:spPr>
          <a:xfrm>
            <a:off x="609600" y="6356351"/>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ru-RU"/>
          </a:p>
        </p:txBody>
      </p:sp>
      <p:sp>
        <p:nvSpPr>
          <p:cNvPr id="6" name="Slide Number Placeholder 5"/>
          <p:cNvSpPr>
            <a:spLocks noGrp="1"/>
          </p:cNvSpPr>
          <p:nvPr>
            <p:ph type="sldNum" sz="quarter" idx="4"/>
          </p:nvPr>
        </p:nvSpPr>
        <p:spPr>
          <a:xfrm>
            <a:off x="7543800" y="6356351"/>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74639"/>
            <a:ext cx="8229600" cy="417512"/>
          </a:xfrm>
        </p:spPr>
        <p:txBody>
          <a:bodyPr>
            <a:normAutofit fontScale="90000"/>
          </a:bodyPr>
          <a:lstStyle/>
          <a:p>
            <a:r>
              <a:rPr lang="ru-RU" sz="2800" b="1" dirty="0" smtClean="0"/>
              <a:t>         </a:t>
            </a:r>
            <a:r>
              <a:rPr lang="ru-RU" sz="3100" b="1" dirty="0"/>
              <a:t> </a:t>
            </a:r>
            <a:r>
              <a:rPr lang="ru-RU" sz="3100" b="1" dirty="0" smtClean="0"/>
              <a:t>     «Город Слуцк-здоровый город»</a:t>
            </a:r>
            <a:endParaRPr lang="ru-RU" sz="3100" b="1" dirty="0"/>
          </a:p>
        </p:txBody>
      </p:sp>
      <p:sp>
        <p:nvSpPr>
          <p:cNvPr id="68611" name="Rectangle 3"/>
          <p:cNvSpPr>
            <a:spLocks noGrp="1" noChangeArrowheads="1"/>
          </p:cNvSpPr>
          <p:nvPr>
            <p:ph sz="quarter" idx="13"/>
          </p:nvPr>
        </p:nvSpPr>
        <p:spPr>
          <a:xfrm>
            <a:off x="179388" y="765175"/>
            <a:ext cx="8686800" cy="6408738"/>
          </a:xfrm>
          <a:prstGeom prst="rect">
            <a:avLst/>
          </a:prstGeom>
        </p:spPr>
        <p:txBody>
          <a:bodyPr/>
          <a:lstStyle/>
          <a:p>
            <a:pPr algn="just">
              <a:lnSpc>
                <a:spcPct val="80000"/>
              </a:lnSpc>
              <a:buFontTx/>
              <a:buNone/>
            </a:pPr>
            <a:endParaRPr lang="ru-RU" sz="2400" dirty="0" smtClean="0"/>
          </a:p>
          <a:p>
            <a:pPr algn="just">
              <a:lnSpc>
                <a:spcPct val="80000"/>
              </a:lnSpc>
              <a:buFontTx/>
              <a:buNone/>
            </a:pPr>
            <a:r>
              <a:rPr lang="ru-RU" sz="2400" b="1" dirty="0" smtClean="0"/>
              <a:t>Дозовые нагрузки на население города Слуцка за счет облучения радоном в воздухе жилых помещений.</a:t>
            </a:r>
          </a:p>
          <a:p>
            <a:pPr algn="just">
              <a:lnSpc>
                <a:spcPct val="80000"/>
              </a:lnSpc>
              <a:buFontTx/>
              <a:buNone/>
            </a:pPr>
            <a:endParaRPr lang="ru-RU" sz="2400" b="1" dirty="0"/>
          </a:p>
          <a:p>
            <a:pPr algn="just">
              <a:lnSpc>
                <a:spcPct val="80000"/>
              </a:lnSpc>
              <a:buFontTx/>
              <a:buNone/>
            </a:pPr>
            <a:endParaRPr lang="ru-RU" sz="2400" b="1" dirty="0" smtClean="0"/>
          </a:p>
          <a:p>
            <a:pPr algn="just">
              <a:lnSpc>
                <a:spcPct val="80000"/>
              </a:lnSpc>
              <a:buFontTx/>
              <a:buNone/>
            </a:pPr>
            <a:endParaRPr lang="ru-RU" sz="2400" b="1"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4767262"/>
            <a:ext cx="288032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Рисунок 5" descr="C:\Users\User-Pc\Downloads\ОмговичскаяСШ_png.png"/>
          <p:cNvPicPr/>
          <p:nvPr/>
        </p:nvPicPr>
        <p:blipFill>
          <a:blip r:embed="rId3">
            <a:extLst>
              <a:ext uri="{28A0092B-C50C-407E-A947-70E740481C1C}">
                <a14:useLocalDpi xmlns:a14="http://schemas.microsoft.com/office/drawing/2010/main" val="0"/>
              </a:ext>
            </a:extLst>
          </a:blip>
          <a:srcRect/>
          <a:stretch>
            <a:fillRect/>
          </a:stretch>
        </p:blipFill>
        <p:spPr bwMode="auto">
          <a:xfrm>
            <a:off x="5868144" y="2090737"/>
            <a:ext cx="2664296" cy="2676525"/>
          </a:xfrm>
          <a:prstGeom prst="rect">
            <a:avLst/>
          </a:prstGeom>
          <a:noFill/>
          <a:ln>
            <a:noFill/>
          </a:ln>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9690" y="2090737"/>
            <a:ext cx="2284118" cy="2532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1907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274639"/>
            <a:ext cx="8229600" cy="561975"/>
          </a:xfrm>
        </p:spPr>
        <p:txBody>
          <a:bodyPr>
            <a:normAutofit/>
          </a:bodyPr>
          <a:lstStyle/>
          <a:p>
            <a:r>
              <a:rPr lang="ru-RU" sz="2800" b="1" dirty="0" smtClean="0"/>
              <a:t>            ЗЕМНЫЕ </a:t>
            </a:r>
            <a:r>
              <a:rPr lang="ru-RU" sz="2800" b="1" dirty="0"/>
              <a:t>РАДИОНУКЛИДЫ - РАДОН</a:t>
            </a:r>
          </a:p>
        </p:txBody>
      </p:sp>
      <p:sp>
        <p:nvSpPr>
          <p:cNvPr id="83971" name="Rectangle 3"/>
          <p:cNvSpPr>
            <a:spLocks noGrp="1" noChangeArrowheads="1"/>
          </p:cNvSpPr>
          <p:nvPr>
            <p:ph sz="quarter" idx="13"/>
          </p:nvPr>
        </p:nvSpPr>
        <p:spPr>
          <a:xfrm>
            <a:off x="179389" y="765176"/>
            <a:ext cx="8785225" cy="6092825"/>
          </a:xfrm>
          <a:prstGeom prst="rect">
            <a:avLst/>
          </a:prstGeom>
        </p:spPr>
        <p:txBody>
          <a:bodyPr>
            <a:normAutofit/>
          </a:bodyPr>
          <a:lstStyle/>
          <a:p>
            <a:pPr>
              <a:lnSpc>
                <a:spcPct val="80000"/>
              </a:lnSpc>
              <a:buFontTx/>
              <a:buNone/>
            </a:pPr>
            <a:r>
              <a:rPr lang="ru-RU" sz="2800"/>
              <a:t>	В помещения радон поступает следующими путями:</a:t>
            </a:r>
          </a:p>
          <a:p>
            <a:pPr>
              <a:lnSpc>
                <a:spcPct val="80000"/>
              </a:lnSpc>
              <a:buFontTx/>
              <a:buNone/>
            </a:pPr>
            <a:r>
              <a:rPr lang="ru-RU" sz="2800"/>
              <a:t>	– проникновением из почвогрунтов через фундамент и перекрытия подвальных помещений здания;</a:t>
            </a:r>
          </a:p>
          <a:p>
            <a:pPr>
              <a:lnSpc>
                <a:spcPct val="80000"/>
              </a:lnSpc>
              <a:buFontTx/>
              <a:buNone/>
            </a:pPr>
            <a:r>
              <a:rPr lang="ru-RU" sz="2800"/>
              <a:t>	– за счет эксхаляции (выделения) из строительных материалов и изделий, из которых построено здание;</a:t>
            </a:r>
          </a:p>
          <a:p>
            <a:pPr>
              <a:lnSpc>
                <a:spcPct val="80000"/>
              </a:lnSpc>
              <a:buFontTx/>
              <a:buNone/>
            </a:pPr>
            <a:r>
              <a:rPr lang="ru-RU" sz="2800"/>
              <a:t>	– с водопроводной водой и бытовым газом;</a:t>
            </a:r>
          </a:p>
          <a:p>
            <a:pPr>
              <a:lnSpc>
                <a:spcPct val="80000"/>
              </a:lnSpc>
              <a:buFontTx/>
              <a:buNone/>
            </a:pPr>
            <a:r>
              <a:rPr lang="ru-RU" sz="2800"/>
              <a:t>	– за счет воздухообмена с атмосферным воздухом.</a:t>
            </a:r>
          </a:p>
          <a:p>
            <a:pPr>
              <a:lnSpc>
                <a:spcPct val="80000"/>
              </a:lnSpc>
              <a:buFontTx/>
              <a:buNone/>
            </a:pPr>
            <a:r>
              <a:rPr lang="ru-RU" sz="2800"/>
              <a:t>	Считается, что наиболее существенными источниками радона в помещениях являются его проникновение из почвогрунтов и строительных материалов, используемых при строительстве домов, зданий и т.д.</a:t>
            </a:r>
          </a:p>
        </p:txBody>
      </p:sp>
    </p:spTree>
    <p:extLst>
      <p:ext uri="{BB962C8B-B14F-4D97-AF65-F5344CB8AC3E}">
        <p14:creationId xmlns:p14="http://schemas.microsoft.com/office/powerpoint/2010/main" val="10961873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5"/>
          <p:cNvSpPr>
            <a:spLocks noGrp="1" noChangeArrowheads="1"/>
          </p:cNvSpPr>
          <p:nvPr>
            <p:ph type="title"/>
          </p:nvPr>
        </p:nvSpPr>
        <p:spPr>
          <a:xfrm>
            <a:off x="457200" y="274639"/>
            <a:ext cx="8229600" cy="346075"/>
          </a:xfrm>
        </p:spPr>
        <p:txBody>
          <a:bodyPr>
            <a:normAutofit fontScale="90000"/>
          </a:bodyPr>
          <a:lstStyle/>
          <a:p>
            <a:r>
              <a:rPr lang="ru-RU" sz="2800" b="1" dirty="0" smtClean="0"/>
              <a:t>                   ЗЕМНЫЕ </a:t>
            </a:r>
            <a:r>
              <a:rPr lang="ru-RU" sz="2800" b="1" dirty="0"/>
              <a:t>РАДИОНУКЛИДЫ - РАДОН</a:t>
            </a:r>
          </a:p>
        </p:txBody>
      </p:sp>
      <p:pic>
        <p:nvPicPr>
          <p:cNvPr id="72708" name="Picture 4" descr="Радон-1"/>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609600" y="1600200"/>
            <a:ext cx="79248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057052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0" y="274639"/>
            <a:ext cx="8229600" cy="561975"/>
          </a:xfrm>
        </p:spPr>
        <p:txBody>
          <a:bodyPr>
            <a:normAutofit/>
          </a:bodyPr>
          <a:lstStyle/>
          <a:p>
            <a:r>
              <a:rPr lang="ru-RU" sz="2800" b="1" dirty="0" smtClean="0"/>
              <a:t>           ЗЕМНЫЕ </a:t>
            </a:r>
            <a:r>
              <a:rPr lang="ru-RU" sz="2800" b="1" dirty="0"/>
              <a:t>РАДИОНУКЛИДЫ - РАДОН</a:t>
            </a:r>
          </a:p>
        </p:txBody>
      </p:sp>
      <p:sp>
        <p:nvSpPr>
          <p:cNvPr id="87043" name="Rectangle 3"/>
          <p:cNvSpPr>
            <a:spLocks noGrp="1" noChangeArrowheads="1"/>
          </p:cNvSpPr>
          <p:nvPr>
            <p:ph sz="quarter" idx="13"/>
          </p:nvPr>
        </p:nvSpPr>
        <p:spPr>
          <a:xfrm>
            <a:off x="457200" y="981075"/>
            <a:ext cx="8229600" cy="5543550"/>
          </a:xfrm>
          <a:prstGeom prst="rect">
            <a:avLst/>
          </a:prstGeom>
        </p:spPr>
        <p:txBody>
          <a:bodyPr>
            <a:normAutofit/>
          </a:bodyPr>
          <a:lstStyle/>
          <a:p>
            <a:pPr>
              <a:lnSpc>
                <a:spcPct val="80000"/>
              </a:lnSpc>
            </a:pPr>
            <a:r>
              <a:rPr lang="ru-RU" sz="2800"/>
              <a:t>Концентрации радона в верхних этажах многоэтажных домов, как правило, существенно ниже, чем на первом этаже. </a:t>
            </a:r>
          </a:p>
          <a:p>
            <a:pPr>
              <a:lnSpc>
                <a:spcPct val="80000"/>
              </a:lnSpc>
            </a:pPr>
            <a:r>
              <a:rPr lang="ru-RU" sz="2800"/>
              <a:t>Исследования, проведенные в Норвегии, показали, что концентрация радона в деревянных домах даже выше, чем в кирпичных, хотя дерево выделяет совершенно ничтожное количество радона по сравнению с другими материалами. Это объясняется «печным» эффектом и тем, что деревянные дома, как правило, имеют меньше этажей, чем кирпичные, и, следовательно, комнаты, в которых проводились измерения, находились ближе к земле – основному источнику радона.</a:t>
            </a:r>
          </a:p>
        </p:txBody>
      </p:sp>
    </p:spTree>
    <p:extLst>
      <p:ext uri="{BB962C8B-B14F-4D97-AF65-F5344CB8AC3E}">
        <p14:creationId xmlns:p14="http://schemas.microsoft.com/office/powerpoint/2010/main" val="17890985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395536" y="260649"/>
            <a:ext cx="8229600" cy="417512"/>
          </a:xfrm>
        </p:spPr>
        <p:txBody>
          <a:bodyPr>
            <a:normAutofit fontScale="90000"/>
          </a:bodyPr>
          <a:lstStyle/>
          <a:p>
            <a:r>
              <a:rPr lang="ru-RU" sz="2800" b="1" dirty="0" smtClean="0"/>
              <a:t>                 ЗЕМНЫЕ </a:t>
            </a:r>
            <a:r>
              <a:rPr lang="ru-RU" sz="2800" b="1" dirty="0"/>
              <a:t>РАДИОНУКЛИДЫ - РАДОН</a:t>
            </a:r>
          </a:p>
        </p:txBody>
      </p:sp>
      <p:sp>
        <p:nvSpPr>
          <p:cNvPr id="88067" name="Rectangle 3"/>
          <p:cNvSpPr>
            <a:spLocks noGrp="1" noChangeArrowheads="1"/>
          </p:cNvSpPr>
          <p:nvPr>
            <p:ph sz="quarter" idx="13"/>
          </p:nvPr>
        </p:nvSpPr>
        <p:spPr>
          <a:xfrm>
            <a:off x="457200" y="908050"/>
            <a:ext cx="8229600" cy="5218113"/>
          </a:xfrm>
          <a:prstGeom prst="rect">
            <a:avLst/>
          </a:prstGeom>
        </p:spPr>
        <p:txBody>
          <a:bodyPr/>
          <a:lstStyle/>
          <a:p>
            <a:pPr>
              <a:lnSpc>
                <a:spcPct val="90000"/>
              </a:lnSpc>
              <a:buFontTx/>
              <a:buNone/>
            </a:pPr>
            <a:r>
              <a:rPr lang="ru-RU" sz="2400"/>
              <a:t>	В воздухе помещений большинства зданий среднегодовые концентрации радона и его дочерних продуктов не превышают 40 Бк/м3 и только в 1- 2% процентах домов эти концентрации могут быть более 100 Бк/м3. Встречаются, однако, случаи исключительно высокого содержания радона в жилых помещениях – до 1000 Бк/м3 и даже больше (0,01-0,1% от общего количества обследованных домов).</a:t>
            </a:r>
          </a:p>
          <a:p>
            <a:pPr>
              <a:lnSpc>
                <a:spcPct val="90000"/>
              </a:lnSpc>
              <a:buFontTx/>
              <a:buNone/>
            </a:pPr>
            <a:r>
              <a:rPr lang="ru-RU" sz="2400"/>
              <a:t>	Скорость проникновения исходящего из земли радона в помещении фактически определяется толщиной и целостностью (т.е. количеством трещин и микротрещин) фундамента и межэтажных перекрытий. </a:t>
            </a:r>
          </a:p>
        </p:txBody>
      </p:sp>
    </p:spTree>
    <p:extLst>
      <p:ext uri="{BB962C8B-B14F-4D97-AF65-F5344CB8AC3E}">
        <p14:creationId xmlns:p14="http://schemas.microsoft.com/office/powerpoint/2010/main" val="27048739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274639"/>
            <a:ext cx="8229600" cy="490537"/>
          </a:xfrm>
        </p:spPr>
        <p:txBody>
          <a:bodyPr>
            <a:normAutofit fontScale="90000"/>
          </a:bodyPr>
          <a:lstStyle/>
          <a:p>
            <a:r>
              <a:rPr lang="ru-RU" sz="2800" b="1" dirty="0" smtClean="0"/>
              <a:t>                  ЗЕМНЫЕ </a:t>
            </a:r>
            <a:r>
              <a:rPr lang="ru-RU" sz="2800" b="1" dirty="0"/>
              <a:t>РАДИОНУКЛИДЫ - РАДОН</a:t>
            </a:r>
          </a:p>
        </p:txBody>
      </p:sp>
      <p:sp>
        <p:nvSpPr>
          <p:cNvPr id="89091" name="Rectangle 3"/>
          <p:cNvSpPr>
            <a:spLocks noGrp="1" noChangeArrowheads="1"/>
          </p:cNvSpPr>
          <p:nvPr>
            <p:ph sz="quarter" idx="13"/>
          </p:nvPr>
        </p:nvSpPr>
        <p:spPr>
          <a:xfrm>
            <a:off x="457200" y="908050"/>
            <a:ext cx="8507413" cy="5218113"/>
          </a:xfrm>
          <a:prstGeom prst="rect">
            <a:avLst/>
          </a:prstGeom>
        </p:spPr>
        <p:txBody>
          <a:bodyPr>
            <a:normAutofit/>
          </a:bodyPr>
          <a:lstStyle/>
          <a:p>
            <a:pPr>
              <a:lnSpc>
                <a:spcPct val="90000"/>
              </a:lnSpc>
              <a:buFontTx/>
              <a:buNone/>
            </a:pPr>
            <a:r>
              <a:rPr lang="ru-RU" sz="2400"/>
              <a:t>	Еще один, как правило, менее важный, источник поступления радона в жилые помещения представляют собой вода и природный газ. Концентрация радона в обычно используемой воде мала, но вода из некоторых источников, особенно из глубоких колодцев или артезианских скважин, содержит много радона. Наибольшая зарегистрированная удельная радиоактивность воды в системах водоснабжения составляет 100 млн. Бк/м3, наименьшая равна нулю. По оценкам НКДАР ООН, среди всего населения Земли менее 1% жителей потребляет воду с удельной радиоактивностью более 1 млн. Бк/м3 и около 10% пьют воду с концентрацией радона, превышающей 100 000 Бк/м3.</a:t>
            </a:r>
          </a:p>
        </p:txBody>
      </p:sp>
    </p:spTree>
    <p:extLst>
      <p:ext uri="{BB962C8B-B14F-4D97-AF65-F5344CB8AC3E}">
        <p14:creationId xmlns:p14="http://schemas.microsoft.com/office/powerpoint/2010/main" val="1567392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57200" y="274639"/>
            <a:ext cx="8229600" cy="417512"/>
          </a:xfrm>
        </p:spPr>
        <p:txBody>
          <a:bodyPr>
            <a:normAutofit fontScale="90000"/>
          </a:bodyPr>
          <a:lstStyle/>
          <a:p>
            <a:r>
              <a:rPr lang="ru-RU" sz="2800" b="1" dirty="0" smtClean="0"/>
              <a:t>                    ЗЕМНЫЕ </a:t>
            </a:r>
            <a:r>
              <a:rPr lang="ru-RU" sz="2800" b="1" dirty="0"/>
              <a:t>РАДИОНУКЛИДЫ - РАДОН</a:t>
            </a:r>
          </a:p>
        </p:txBody>
      </p:sp>
      <p:sp>
        <p:nvSpPr>
          <p:cNvPr id="106499" name="Rectangle 3"/>
          <p:cNvSpPr>
            <a:spLocks noGrp="1" noChangeArrowheads="1"/>
          </p:cNvSpPr>
          <p:nvPr>
            <p:ph sz="quarter" idx="13"/>
          </p:nvPr>
        </p:nvSpPr>
        <p:spPr>
          <a:xfrm>
            <a:off x="250826" y="765176"/>
            <a:ext cx="8713788" cy="5832475"/>
          </a:xfrm>
          <a:prstGeom prst="rect">
            <a:avLst/>
          </a:prstGeom>
        </p:spPr>
        <p:txBody>
          <a:bodyPr>
            <a:normAutofit/>
          </a:bodyPr>
          <a:lstStyle/>
          <a:p>
            <a:pPr>
              <a:lnSpc>
                <a:spcPct val="90000"/>
              </a:lnSpc>
              <a:buFontTx/>
              <a:buNone/>
            </a:pPr>
            <a:r>
              <a:rPr lang="ru-RU" sz="2400" dirty="0"/>
              <a:t>	Однако основная опасность исходит вовсе не от питья воды, даже при высоком содержании в ней радона. Обычно люди потребляют большую часть воды в составе пищи и в виде горячих напитков (кофе, чай). При кипячении воды радон быстро улетучивается и поэтому поступает в организм в основном с накипяченной водой. Но даже в этом случае радон быстро выводится из организма.</a:t>
            </a:r>
          </a:p>
          <a:p>
            <a:pPr>
              <a:lnSpc>
                <a:spcPct val="90000"/>
              </a:lnSpc>
              <a:buFontTx/>
              <a:buNone/>
            </a:pPr>
            <a:r>
              <a:rPr lang="ru-RU" sz="2400" dirty="0"/>
              <a:t>	Гораздо большую опасность представляет попадание паров воды с высоким содержанием радона в легкие вместе с вдыхаемым воздухом, что чаще всего происходит в ванной комнате. При обследовании домов, для водоснабжения которых используется вода содержащая радон, оказалось, что в среднем концентрация радона в ванной комнате примерно в три раза выше, чем на кухне, и приблизительно в 40 раз выше, чем в жилых комнатах.</a:t>
            </a:r>
          </a:p>
          <a:p>
            <a:pPr>
              <a:lnSpc>
                <a:spcPct val="90000"/>
              </a:lnSpc>
            </a:pPr>
            <a:endParaRPr lang="ru-RU" sz="2400" dirty="0"/>
          </a:p>
        </p:txBody>
      </p:sp>
    </p:spTree>
    <p:extLst>
      <p:ext uri="{BB962C8B-B14F-4D97-AF65-F5344CB8AC3E}">
        <p14:creationId xmlns:p14="http://schemas.microsoft.com/office/powerpoint/2010/main" val="1392228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57200" y="274639"/>
            <a:ext cx="8229600" cy="417512"/>
          </a:xfrm>
        </p:spPr>
        <p:txBody>
          <a:bodyPr>
            <a:normAutofit fontScale="90000"/>
          </a:bodyPr>
          <a:lstStyle/>
          <a:p>
            <a:r>
              <a:rPr lang="ru-RU" sz="2800" b="1" dirty="0" smtClean="0"/>
              <a:t>                    ЗЕМНЫЕ </a:t>
            </a:r>
            <a:r>
              <a:rPr lang="ru-RU" sz="2800" b="1" dirty="0"/>
              <a:t>РАДИОНУКЛИДЫ - РАДОН</a:t>
            </a:r>
          </a:p>
        </p:txBody>
      </p:sp>
      <p:sp>
        <p:nvSpPr>
          <p:cNvPr id="90115" name="Rectangle 3"/>
          <p:cNvSpPr>
            <a:spLocks noGrp="1" noChangeArrowheads="1"/>
          </p:cNvSpPr>
          <p:nvPr>
            <p:ph sz="quarter" idx="13"/>
          </p:nvPr>
        </p:nvSpPr>
        <p:spPr>
          <a:xfrm>
            <a:off x="179389" y="765175"/>
            <a:ext cx="8713787" cy="5360988"/>
          </a:xfrm>
          <a:prstGeom prst="rect">
            <a:avLst/>
          </a:prstGeom>
        </p:spPr>
        <p:txBody>
          <a:bodyPr/>
          <a:lstStyle/>
          <a:p>
            <a:pPr>
              <a:lnSpc>
                <a:spcPct val="90000"/>
              </a:lnSpc>
              <a:buFontTx/>
              <a:buNone/>
            </a:pPr>
            <a:r>
              <a:rPr lang="ru-RU" sz="2400" dirty="0"/>
              <a:t>	</a:t>
            </a:r>
            <a:r>
              <a:rPr lang="ru-RU" sz="2400" dirty="0" smtClean="0"/>
              <a:t>Установлены следующие </a:t>
            </a:r>
            <a:r>
              <a:rPr lang="ru-RU" sz="2400" dirty="0"/>
              <a:t>контрольные уровни для среднегодовой эквивалентной равновесной концентрации радона в жилищах:</a:t>
            </a:r>
          </a:p>
          <a:p>
            <a:pPr>
              <a:lnSpc>
                <a:spcPct val="90000"/>
              </a:lnSpc>
              <a:buFontTx/>
              <a:buNone/>
            </a:pPr>
            <a:r>
              <a:rPr lang="ru-RU" sz="2400" dirty="0"/>
              <a:t>	</a:t>
            </a:r>
            <a:r>
              <a:rPr lang="ru-RU" sz="2400" dirty="0">
                <a:solidFill>
                  <a:srgbClr val="D60093"/>
                </a:solidFill>
              </a:rPr>
              <a:t>во вновь строящихся домах – не более </a:t>
            </a:r>
            <a:r>
              <a:rPr lang="ru-RU" sz="2400" dirty="0" smtClean="0">
                <a:solidFill>
                  <a:srgbClr val="D60093"/>
                </a:solidFill>
              </a:rPr>
              <a:t> </a:t>
            </a:r>
            <a:r>
              <a:rPr lang="ru-RU" sz="2400" dirty="0">
                <a:solidFill>
                  <a:srgbClr val="D60093"/>
                </a:solidFill>
              </a:rPr>
              <a:t>100 Бк/м3;</a:t>
            </a:r>
          </a:p>
          <a:p>
            <a:pPr>
              <a:lnSpc>
                <a:spcPct val="90000"/>
              </a:lnSpc>
              <a:buFontTx/>
              <a:buNone/>
            </a:pPr>
            <a:r>
              <a:rPr lang="ru-RU" sz="2400" dirty="0">
                <a:solidFill>
                  <a:srgbClr val="D60093"/>
                </a:solidFill>
              </a:rPr>
              <a:t>	для существующих жилищ – не более </a:t>
            </a:r>
            <a:r>
              <a:rPr lang="en-US" sz="2400" dirty="0" smtClean="0">
                <a:solidFill>
                  <a:srgbClr val="D60093"/>
                </a:solidFill>
              </a:rPr>
              <a:t>200 </a:t>
            </a:r>
            <a:r>
              <a:rPr lang="ru-RU" sz="2400" dirty="0" smtClean="0">
                <a:solidFill>
                  <a:srgbClr val="D60093"/>
                </a:solidFill>
              </a:rPr>
              <a:t>Бк/м3</a:t>
            </a:r>
            <a:r>
              <a:rPr lang="ru-RU" sz="2400" dirty="0"/>
              <a:t>.</a:t>
            </a:r>
          </a:p>
          <a:p>
            <a:pPr>
              <a:lnSpc>
                <a:spcPct val="90000"/>
              </a:lnSpc>
              <a:buFontTx/>
              <a:buNone/>
            </a:pPr>
            <a:r>
              <a:rPr lang="ru-RU" sz="2400" dirty="0"/>
              <a:t>	Если не удается снизить концентрацию ниже, как </a:t>
            </a:r>
            <a:r>
              <a:rPr lang="ru-RU" sz="2400" dirty="0" smtClean="0"/>
              <a:t>правило, </a:t>
            </a:r>
            <a:r>
              <a:rPr lang="ru-RU" sz="2400" dirty="0"/>
              <a:t>решается вопрос о переселении жильцов, так как есть опасность после 25–30 лет жизни в таком доме накопить  дозу, при которой риск пострадать составит 2,5 %.</a:t>
            </a:r>
          </a:p>
        </p:txBody>
      </p:sp>
    </p:spTree>
    <p:extLst>
      <p:ext uri="{BB962C8B-B14F-4D97-AF65-F5344CB8AC3E}">
        <p14:creationId xmlns:p14="http://schemas.microsoft.com/office/powerpoint/2010/main" val="11073591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274639"/>
            <a:ext cx="8229600" cy="490537"/>
          </a:xfrm>
        </p:spPr>
        <p:txBody>
          <a:bodyPr>
            <a:normAutofit fontScale="90000"/>
          </a:bodyPr>
          <a:lstStyle/>
          <a:p>
            <a:r>
              <a:rPr lang="ru-RU" sz="2800" b="1" dirty="0" smtClean="0"/>
              <a:t>                     КАК  </a:t>
            </a:r>
            <a:r>
              <a:rPr lang="ru-RU" sz="2800" b="1" dirty="0"/>
              <a:t>ЗАЩИТИТЬСЯ  ОТ  РАДОНА</a:t>
            </a:r>
          </a:p>
        </p:txBody>
      </p:sp>
      <p:sp>
        <p:nvSpPr>
          <p:cNvPr id="92163" name="Rectangle 3"/>
          <p:cNvSpPr>
            <a:spLocks noGrp="1" noChangeArrowheads="1"/>
          </p:cNvSpPr>
          <p:nvPr>
            <p:ph sz="quarter" idx="13"/>
          </p:nvPr>
        </p:nvSpPr>
        <p:spPr>
          <a:xfrm>
            <a:off x="457200" y="908050"/>
            <a:ext cx="8229600" cy="5218113"/>
          </a:xfrm>
          <a:prstGeom prst="rect">
            <a:avLst/>
          </a:prstGeom>
        </p:spPr>
        <p:txBody>
          <a:bodyPr>
            <a:normAutofit/>
          </a:bodyPr>
          <a:lstStyle/>
          <a:p>
            <a:pPr>
              <a:lnSpc>
                <a:spcPct val="80000"/>
              </a:lnSpc>
            </a:pPr>
            <a:endParaRPr lang="ru-RU" sz="2800" b="1" u="sng"/>
          </a:p>
          <a:p>
            <a:pPr>
              <a:lnSpc>
                <a:spcPct val="80000"/>
              </a:lnSpc>
              <a:buFontTx/>
              <a:buNone/>
            </a:pPr>
            <a:r>
              <a:rPr lang="ru-RU" sz="2800"/>
              <a:t>	При проведении строительства новых зданий в радоноопасных районах необходима специальная изоляция от проникновения в них почвенного воздуха, с помощью специальной пластиковой пленки, по всей площади дома.</a:t>
            </a:r>
          </a:p>
          <a:p>
            <a:pPr>
              <a:lnSpc>
                <a:spcPct val="80000"/>
              </a:lnSpc>
              <a:buFontTx/>
              <a:buNone/>
            </a:pPr>
            <a:r>
              <a:rPr lang="ru-RU" sz="2800"/>
              <a:t>	Эффективным средством уменьшения количества радона, просачивающегося в дом через щели в полу является его герметизация с одновременным принудительным вентилированием несколько раз в сутки подвальных помещений.</a:t>
            </a:r>
          </a:p>
        </p:txBody>
      </p:sp>
    </p:spTree>
    <p:extLst>
      <p:ext uri="{BB962C8B-B14F-4D97-AF65-F5344CB8AC3E}">
        <p14:creationId xmlns:p14="http://schemas.microsoft.com/office/powerpoint/2010/main" val="33487586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57200" y="274639"/>
            <a:ext cx="8229600" cy="561975"/>
          </a:xfrm>
        </p:spPr>
        <p:txBody>
          <a:bodyPr/>
          <a:lstStyle/>
          <a:p>
            <a:r>
              <a:rPr lang="ru-RU" sz="2500" b="1" dirty="0" smtClean="0"/>
              <a:t>           КАК  </a:t>
            </a:r>
            <a:r>
              <a:rPr lang="ru-RU" sz="2500" b="1" dirty="0"/>
              <a:t>ЗАЩИТИТЬСЯ  ОТ  РАДОНА</a:t>
            </a:r>
          </a:p>
        </p:txBody>
      </p:sp>
      <p:sp>
        <p:nvSpPr>
          <p:cNvPr id="107523" name="Rectangle 3"/>
          <p:cNvSpPr>
            <a:spLocks noGrp="1" noChangeArrowheads="1"/>
          </p:cNvSpPr>
          <p:nvPr>
            <p:ph sz="quarter" idx="13"/>
          </p:nvPr>
        </p:nvSpPr>
        <p:spPr>
          <a:xfrm>
            <a:off x="457200" y="908050"/>
            <a:ext cx="8229600" cy="5218113"/>
          </a:xfrm>
          <a:prstGeom prst="rect">
            <a:avLst/>
          </a:prstGeom>
        </p:spPr>
        <p:txBody>
          <a:bodyPr/>
          <a:lstStyle/>
          <a:p>
            <a:pPr lvl="1">
              <a:buFontTx/>
              <a:buNone/>
            </a:pPr>
            <a:r>
              <a:rPr lang="ru-RU" dirty="0"/>
              <a:t>	</a:t>
            </a:r>
            <a:r>
              <a:rPr lang="ru-RU" sz="2400" dirty="0"/>
              <a:t>Эмиссия радона из стен уменьшается в 10 раз при облицовке стен пластиковыми материалами типа полиамида, поливинилхлорида, полиэтилена или после покрытия стен слоем краски на эпоксидной основе или тремя слоями масляной краски. Даже при оклейке стен обоями скорость эмиссии радона из стен  уменьшается примерно на 30 %. Следует постоянно иметь в виду, что концентрация радона в помещениях также возрастает при недостаточном их проветривании.</a:t>
            </a:r>
          </a:p>
          <a:p>
            <a:endParaRPr lang="ru-RU" sz="2400" dirty="0"/>
          </a:p>
        </p:txBody>
      </p:sp>
    </p:spTree>
    <p:extLst>
      <p:ext uri="{BB962C8B-B14F-4D97-AF65-F5344CB8AC3E}">
        <p14:creationId xmlns:p14="http://schemas.microsoft.com/office/powerpoint/2010/main" val="31012041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9"/>
            <a:ext cx="7924800" cy="1714202"/>
          </a:xfrm>
        </p:spPr>
        <p:txBody>
          <a:bodyPr>
            <a:normAutofit fontScale="90000"/>
          </a:bodyPr>
          <a:lstStyle/>
          <a:p>
            <a:r>
              <a:rPr lang="ru-RU" sz="2800" b="1" dirty="0" smtClean="0"/>
              <a:t>Дозовые нагрузки на население города Слуцка за счет облучения радоном в воздухе жилых помещений</a:t>
            </a:r>
            <a:r>
              <a:rPr lang="ru-RU" sz="2800" b="1" dirty="0"/>
              <a:t/>
            </a:r>
            <a:br>
              <a:rPr lang="ru-RU" sz="2800" b="1" dirty="0"/>
            </a:br>
            <a:r>
              <a:rPr lang="ru-RU" sz="2800" dirty="0"/>
              <a:t> </a:t>
            </a:r>
          </a:p>
        </p:txBody>
      </p:sp>
      <p:pic>
        <p:nvPicPr>
          <p:cNvPr id="6" name="Picture 1"/>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609600" y="1600200"/>
            <a:ext cx="7924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4315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74639"/>
            <a:ext cx="8229600" cy="417512"/>
          </a:xfrm>
        </p:spPr>
        <p:txBody>
          <a:bodyPr>
            <a:normAutofit fontScale="90000"/>
          </a:bodyPr>
          <a:lstStyle/>
          <a:p>
            <a:r>
              <a:rPr lang="ru-RU" sz="2800" b="1" dirty="0" smtClean="0"/>
              <a:t>                  ЗЕМНЫЕ </a:t>
            </a:r>
            <a:r>
              <a:rPr lang="ru-RU" sz="2800" b="1" dirty="0"/>
              <a:t>РАДИОНУКЛИДЫ - РАДОН</a:t>
            </a:r>
          </a:p>
        </p:txBody>
      </p:sp>
      <p:sp>
        <p:nvSpPr>
          <p:cNvPr id="68611" name="Rectangle 3"/>
          <p:cNvSpPr>
            <a:spLocks noGrp="1" noChangeArrowheads="1"/>
          </p:cNvSpPr>
          <p:nvPr>
            <p:ph sz="quarter" idx="13"/>
          </p:nvPr>
        </p:nvSpPr>
        <p:spPr>
          <a:xfrm>
            <a:off x="179388" y="765175"/>
            <a:ext cx="8686800" cy="6408738"/>
          </a:xfrm>
          <a:prstGeom prst="rect">
            <a:avLst/>
          </a:prstGeom>
        </p:spPr>
        <p:txBody>
          <a:bodyPr/>
          <a:lstStyle/>
          <a:p>
            <a:pPr algn="just">
              <a:lnSpc>
                <a:spcPct val="80000"/>
              </a:lnSpc>
              <a:buFontTx/>
              <a:buNone/>
            </a:pPr>
            <a:endParaRPr lang="ru-RU" sz="2400" dirty="0"/>
          </a:p>
          <a:p>
            <a:pPr algn="just">
              <a:lnSpc>
                <a:spcPct val="80000"/>
              </a:lnSpc>
              <a:buFontTx/>
              <a:buNone/>
            </a:pPr>
            <a:r>
              <a:rPr lang="ru-RU" sz="2400" dirty="0" smtClean="0"/>
              <a:t>Радон </a:t>
            </a:r>
            <a:r>
              <a:rPr lang="ru-RU" sz="2400" dirty="0"/>
              <a:t>находится в восьмой группе периодической таблицы химических элементов и представляет собой инертный одноатомный газ не имеющий вкуса и запаха  (в 7,5 раза тяжелее воздуха). Радон растворим в воде, но при кипячении полностью из нее удаляется</a:t>
            </a:r>
            <a:r>
              <a:rPr lang="ru-RU" sz="2400" dirty="0" smtClean="0"/>
              <a:t>.</a:t>
            </a:r>
          </a:p>
          <a:p>
            <a:pPr algn="just">
              <a:lnSpc>
                <a:spcPct val="80000"/>
              </a:lnSpc>
              <a:buFontTx/>
              <a:buNone/>
            </a:pPr>
            <a:endParaRPr lang="ru-RU" sz="2400" dirty="0"/>
          </a:p>
          <a:p>
            <a:pPr marL="0" indent="0" algn="just">
              <a:lnSpc>
                <a:spcPct val="80000"/>
              </a:lnSpc>
              <a:buNone/>
            </a:pPr>
            <a:r>
              <a:rPr lang="ru-RU" sz="2400" dirty="0" smtClean="0"/>
              <a:t>      Характерная </a:t>
            </a:r>
            <a:r>
              <a:rPr lang="ru-RU" sz="2400" dirty="0"/>
              <a:t>особенность изотопов </a:t>
            </a:r>
            <a:r>
              <a:rPr lang="ru-RU" sz="2400" dirty="0" err="1"/>
              <a:t>Rn</a:t>
            </a:r>
            <a:r>
              <a:rPr lang="ru-RU" sz="2400" dirty="0"/>
              <a:t> – способность </a:t>
            </a:r>
            <a:r>
              <a:rPr lang="ru-RU" sz="2400" dirty="0" smtClean="0"/>
              <a:t>       создавать </a:t>
            </a:r>
            <a:r>
              <a:rPr lang="ru-RU" sz="2400" dirty="0"/>
              <a:t>на соприкасающихся с ними телах радиоактивный осадок, состоящий из дочерних продуктов радиоактивного распада радона – короткоживущих и долгоживущих изотопов полония, свинца, висмута </a:t>
            </a:r>
          </a:p>
        </p:txBody>
      </p:sp>
    </p:spTree>
    <p:extLst>
      <p:ext uri="{BB962C8B-B14F-4D97-AF65-F5344CB8AC3E}">
        <p14:creationId xmlns:p14="http://schemas.microsoft.com/office/powerpoint/2010/main" val="22702750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60648"/>
            <a:ext cx="7924800" cy="1143000"/>
          </a:xfrm>
        </p:spPr>
        <p:txBody>
          <a:bodyPr>
            <a:normAutofit/>
          </a:bodyPr>
          <a:lstStyle/>
          <a:p>
            <a:r>
              <a:rPr lang="ru-RU" sz="2500" b="1" dirty="0" smtClean="0"/>
              <a:t>Материалы собственных исследований</a:t>
            </a:r>
            <a:endParaRPr lang="ru-RU" sz="2500" b="1" dirty="0"/>
          </a:p>
        </p:txBody>
      </p:sp>
      <p:sp>
        <p:nvSpPr>
          <p:cNvPr id="3" name="Объект 2"/>
          <p:cNvSpPr>
            <a:spLocks noGrp="1"/>
          </p:cNvSpPr>
          <p:nvPr>
            <p:ph sz="quarter" idx="13"/>
          </p:nvPr>
        </p:nvSpPr>
        <p:spPr/>
        <p:txBody>
          <a:bodyPr>
            <a:normAutofit/>
          </a:bodyPr>
          <a:lstStyle/>
          <a:p>
            <a:r>
              <a:rPr lang="ru-RU" sz="2400" dirty="0" smtClean="0"/>
              <a:t>Для исследования было выбрано 50 различных точек по всему городу.</a:t>
            </a:r>
          </a:p>
          <a:p>
            <a:r>
              <a:rPr lang="ru-RU" sz="2400" dirty="0" smtClean="0"/>
              <a:t>Каждая точка это жилое помещение, располагающееся на 1 этаже многоэтажного здания, или вовсе помещения одноэтажных зданий.</a:t>
            </a:r>
          </a:p>
          <a:p>
            <a:r>
              <a:rPr lang="ru-RU" sz="2400" dirty="0" smtClean="0"/>
              <a:t>Выбраны разнообразные типы жилых помещений, с учетом расположения в городе, строительных материалов, высоты подполья, типа водоснабжения и отопления. </a:t>
            </a:r>
            <a:endParaRPr lang="ru-RU" sz="2400" dirty="0"/>
          </a:p>
        </p:txBody>
      </p:sp>
    </p:spTree>
    <p:extLst>
      <p:ext uri="{BB962C8B-B14F-4D97-AF65-F5344CB8AC3E}">
        <p14:creationId xmlns:p14="http://schemas.microsoft.com/office/powerpoint/2010/main" val="152873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20200220_16324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9461" y="881718"/>
            <a:ext cx="7896995" cy="5139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619672" y="404664"/>
            <a:ext cx="2520280" cy="477054"/>
          </a:xfrm>
          <a:prstGeom prst="rect">
            <a:avLst/>
          </a:prstGeom>
          <a:noFill/>
        </p:spPr>
        <p:txBody>
          <a:bodyPr wrap="square" rtlCol="0">
            <a:spAutoFit/>
          </a:bodyPr>
          <a:lstStyle/>
          <a:p>
            <a:r>
              <a:rPr lang="ru-RU" sz="2500" b="1" dirty="0" smtClean="0">
                <a:latin typeface="+mj-lt"/>
              </a:rPr>
              <a:t>СЛУЦК</a:t>
            </a:r>
            <a:endParaRPr lang="ru-RU" sz="2500" b="1" dirty="0">
              <a:latin typeface="+mj-lt"/>
            </a:endParaRPr>
          </a:p>
        </p:txBody>
      </p:sp>
    </p:spTree>
    <p:extLst>
      <p:ext uri="{BB962C8B-B14F-4D97-AF65-F5344CB8AC3E}">
        <p14:creationId xmlns:p14="http://schemas.microsoft.com/office/powerpoint/2010/main" val="3310382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20200220_1632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628801"/>
            <a:ext cx="7992888"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683568" y="188640"/>
            <a:ext cx="7924800" cy="576064"/>
          </a:xfrm>
        </p:spPr>
        <p:txBody>
          <a:bodyPr>
            <a:normAutofit/>
          </a:bodyPr>
          <a:lstStyle/>
          <a:p>
            <a:r>
              <a:rPr lang="ru-RU" sz="2500" b="1" dirty="0" smtClean="0"/>
              <a:t>Слуцкий район</a:t>
            </a:r>
            <a:endParaRPr lang="ru-RU" sz="2500" b="1" dirty="0"/>
          </a:p>
        </p:txBody>
      </p:sp>
      <p:sp>
        <p:nvSpPr>
          <p:cNvPr id="3" name="Объект 2"/>
          <p:cNvSpPr>
            <a:spLocks noGrp="1"/>
          </p:cNvSpPr>
          <p:nvPr>
            <p:ph sz="quarter" idx="13"/>
          </p:nvPr>
        </p:nvSpPr>
        <p:spPr>
          <a:xfrm>
            <a:off x="539552" y="836713"/>
            <a:ext cx="8136904" cy="5437247"/>
          </a:xfrm>
          <a:prstGeom prst="rect">
            <a:avLst/>
          </a:prstGeom>
        </p:spPr>
        <p:txBody>
          <a:bodyPr/>
          <a:lstStyle/>
          <a:p>
            <a:pPr marL="0" indent="0">
              <a:buNone/>
            </a:pPr>
            <a:endParaRPr lang="ru-RU" dirty="0"/>
          </a:p>
        </p:txBody>
      </p:sp>
    </p:spTree>
    <p:extLst>
      <p:ext uri="{BB962C8B-B14F-4D97-AF65-F5344CB8AC3E}">
        <p14:creationId xmlns:p14="http://schemas.microsoft.com/office/powerpoint/2010/main" val="3980119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a:t>Материалы собственных исследований</a:t>
            </a:r>
            <a:endParaRPr lang="ru-RU" dirty="0"/>
          </a:p>
        </p:txBody>
      </p:sp>
      <p:sp>
        <p:nvSpPr>
          <p:cNvPr id="3" name="Объект 2"/>
          <p:cNvSpPr>
            <a:spLocks noGrp="1"/>
          </p:cNvSpPr>
          <p:nvPr>
            <p:ph sz="quarter" idx="13"/>
          </p:nvPr>
        </p:nvSpPr>
        <p:spPr/>
        <p:txBody>
          <a:bodyPr>
            <a:normAutofit/>
          </a:bodyPr>
          <a:lstStyle/>
          <a:p>
            <a:r>
              <a:rPr lang="ru-RU" sz="2400" dirty="0"/>
              <a:t>Экспонирование датчиков проводилось в течение 3 месяцев согласно действующим нормативно-правовым актам </a:t>
            </a:r>
            <a:r>
              <a:rPr lang="ru-RU" sz="2400" dirty="0" smtClean="0"/>
              <a:t>. Для </a:t>
            </a:r>
            <a:r>
              <a:rPr lang="ru-RU" sz="2400" dirty="0"/>
              <a:t>проведения исследований был выбран зимний период, так как зимой снижается частота и качество проветривания помещений, что повышает уровни радона в воздухе жилых помещений. Вместе с тем, в зимний период увеличивается длительность пребывания человека в жилом помещении. Все это позволяет рассмотреть наихудший сценарий воздействия радона в воздухе жилых помещений на здоровье человека. </a:t>
            </a:r>
          </a:p>
        </p:txBody>
      </p:sp>
    </p:spTree>
    <p:extLst>
      <p:ext uri="{BB962C8B-B14F-4D97-AF65-F5344CB8AC3E}">
        <p14:creationId xmlns:p14="http://schemas.microsoft.com/office/powerpoint/2010/main" val="174711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ru-RU" sz="3200" b="1" dirty="0"/>
              <a:t>Материалы собственных исследований</a:t>
            </a:r>
            <a:endParaRPr lang="ru-RU" dirty="0"/>
          </a:p>
        </p:txBody>
      </p:sp>
      <p:sp>
        <p:nvSpPr>
          <p:cNvPr id="6" name="Объект 5"/>
          <p:cNvSpPr>
            <a:spLocks noGrp="1"/>
          </p:cNvSpPr>
          <p:nvPr>
            <p:ph sz="quarter" idx="13"/>
          </p:nvPr>
        </p:nvSpPr>
        <p:spPr/>
        <p:txBody>
          <a:bodyPr>
            <a:normAutofit/>
          </a:bodyPr>
          <a:lstStyle/>
          <a:p>
            <a:r>
              <a:rPr lang="ru-RU" sz="2400" dirty="0"/>
              <a:t>Показания с экспонированных датчиков были сняты в аккредитованной лаборатории экспериментальных ядерно-физических исследований и экспертных анализов радиоактивных материалов ГНУ «ОИЭЯИ – Сосны».  После был проведен расчет дозовых нагрузок на населения согласно Инструкции [8]. После анализа статистических выбросов была получены результаты (табл. 1).</a:t>
            </a:r>
          </a:p>
          <a:p>
            <a:endParaRPr lang="ru-RU" sz="2400" dirty="0"/>
          </a:p>
        </p:txBody>
      </p:sp>
    </p:spTree>
    <p:extLst>
      <p:ext uri="{BB962C8B-B14F-4D97-AF65-F5344CB8AC3E}">
        <p14:creationId xmlns:p14="http://schemas.microsoft.com/office/powerpoint/2010/main" val="2224559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500" b="1" dirty="0" smtClean="0"/>
              <a:t>Данные об уровнях радона в воздухе жилых помещений и дозовых нагрузках на население г. Слуцка</a:t>
            </a:r>
            <a:endParaRPr lang="ru-RU" sz="2500" b="1" dirty="0"/>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2505107591"/>
              </p:ext>
            </p:extLst>
          </p:nvPr>
        </p:nvGraphicFramePr>
        <p:xfrm>
          <a:off x="2987825" y="1340769"/>
          <a:ext cx="3372527" cy="6661654"/>
        </p:xfrm>
        <a:graphic>
          <a:graphicData uri="http://schemas.openxmlformats.org/drawingml/2006/table">
            <a:tbl>
              <a:tblPr firstRow="1" firstCol="1" bandRow="1">
                <a:tableStyleId>{5C22544A-7EE6-4342-B048-85BDC9FD1C3A}</a:tableStyleId>
              </a:tblPr>
              <a:tblGrid>
                <a:gridCol w="548263"/>
                <a:gridCol w="548263"/>
                <a:gridCol w="765487"/>
                <a:gridCol w="555331"/>
                <a:gridCol w="955183"/>
              </a:tblGrid>
              <a:tr h="308610">
                <a:tc>
                  <a:txBody>
                    <a:bodyPr/>
                    <a:lstStyle/>
                    <a:p>
                      <a:pPr algn="ctr">
                        <a:spcAft>
                          <a:spcPts val="0"/>
                        </a:spcAft>
                      </a:pPr>
                      <a:r>
                        <a:rPr lang="ru-RU" sz="700">
                          <a:effectLst/>
                        </a:rPr>
                        <a:t>Материал стен</a:t>
                      </a:r>
                      <a:endParaRPr lang="ru-RU" sz="700">
                        <a:effectLst/>
                        <a:latin typeface="Calibri"/>
                        <a:ea typeface="Calibri"/>
                        <a:cs typeface="Times New Roman"/>
                      </a:endParaRPr>
                    </a:p>
                  </a:txBody>
                  <a:tcPr marL="40171" marR="40171" marT="0" marB="0"/>
                </a:tc>
                <a:tc>
                  <a:txBody>
                    <a:bodyPr/>
                    <a:lstStyle/>
                    <a:p>
                      <a:pPr algn="ctr">
                        <a:spcAft>
                          <a:spcPts val="0"/>
                        </a:spcAft>
                      </a:pPr>
                      <a:r>
                        <a:rPr lang="ru-RU" sz="700">
                          <a:effectLst/>
                        </a:rPr>
                        <a:t>Материал пола</a:t>
                      </a:r>
                      <a:endParaRPr lang="ru-RU" sz="700">
                        <a:effectLst/>
                        <a:latin typeface="Calibri"/>
                        <a:ea typeface="Calibri"/>
                        <a:cs typeface="Times New Roman"/>
                      </a:endParaRPr>
                    </a:p>
                  </a:txBody>
                  <a:tcPr marL="40171" marR="40171" marT="0" marB="0"/>
                </a:tc>
                <a:tc>
                  <a:txBody>
                    <a:bodyPr/>
                    <a:lstStyle/>
                    <a:p>
                      <a:pPr algn="ctr">
                        <a:spcAft>
                          <a:spcPts val="0"/>
                        </a:spcAft>
                      </a:pPr>
                      <a:r>
                        <a:rPr lang="ru-RU" sz="700">
                          <a:effectLst/>
                        </a:rPr>
                        <a:t>Тип водоснабжения</a:t>
                      </a:r>
                      <a:endParaRPr lang="ru-RU" sz="700">
                        <a:effectLst/>
                        <a:latin typeface="Calibri"/>
                        <a:ea typeface="Calibri"/>
                        <a:cs typeface="Times New Roman"/>
                      </a:endParaRPr>
                    </a:p>
                  </a:txBody>
                  <a:tcPr marL="40171" marR="40171" marT="0" marB="0"/>
                </a:tc>
                <a:tc>
                  <a:txBody>
                    <a:bodyPr/>
                    <a:lstStyle/>
                    <a:p>
                      <a:pPr algn="ctr">
                        <a:spcAft>
                          <a:spcPts val="0"/>
                        </a:spcAft>
                      </a:pPr>
                      <a:r>
                        <a:rPr lang="ru-RU" sz="700">
                          <a:effectLst/>
                        </a:rPr>
                        <a:t>Тип отопления</a:t>
                      </a:r>
                      <a:endParaRPr lang="ru-RU" sz="700">
                        <a:effectLst/>
                        <a:latin typeface="Calibri"/>
                        <a:ea typeface="Calibri"/>
                        <a:cs typeface="Times New Roman"/>
                      </a:endParaRPr>
                    </a:p>
                  </a:txBody>
                  <a:tcPr marL="40171" marR="40171" marT="0" marB="0"/>
                </a:tc>
                <a:tc>
                  <a:txBody>
                    <a:bodyPr/>
                    <a:lstStyle/>
                    <a:p>
                      <a:pPr algn="ctr">
                        <a:spcAft>
                          <a:spcPts val="0"/>
                        </a:spcAft>
                      </a:pPr>
                      <a:r>
                        <a:rPr lang="ru-RU" sz="700">
                          <a:effectLst/>
                        </a:rPr>
                        <a:t>Доза</a:t>
                      </a:r>
                    </a:p>
                    <a:p>
                      <a:pPr algn="ctr">
                        <a:spcAft>
                          <a:spcPts val="0"/>
                        </a:spcAft>
                      </a:pPr>
                      <a:r>
                        <a:rPr lang="ru-RU" sz="700">
                          <a:effectLst/>
                        </a:rPr>
                        <a:t>(мЗв/год)</a:t>
                      </a:r>
                      <a:endParaRPr lang="ru-RU" sz="700">
                        <a:effectLst/>
                        <a:latin typeface="Calibri"/>
                        <a:ea typeface="Calibri"/>
                        <a:cs typeface="Times New Roman"/>
                      </a:endParaRPr>
                    </a:p>
                  </a:txBody>
                  <a:tcPr marL="40171" marR="40171" marT="0" marB="0"/>
                </a:tc>
              </a:tr>
              <a:tr h="100601">
                <a:tc>
                  <a:txBody>
                    <a:bodyPr/>
                    <a:lstStyle/>
                    <a:p>
                      <a:pPr algn="ctr">
                        <a:spcAft>
                          <a:spcPts val="0"/>
                        </a:spcAft>
                      </a:pPr>
                      <a:r>
                        <a:rPr lang="ru-RU" sz="600">
                          <a:effectLst/>
                        </a:rPr>
                        <a:t>дерево</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дерево</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местное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местное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1,1</a:t>
                      </a:r>
                      <a:endParaRPr lang="ru-RU" sz="700">
                        <a:effectLst/>
                        <a:latin typeface="Calibri"/>
                        <a:ea typeface="Calibri"/>
                        <a:cs typeface="Times New Roman"/>
                      </a:endParaRPr>
                    </a:p>
                  </a:txBody>
                  <a:tcPr marL="40171" marR="40171" marT="0" marB="0" anchor="b"/>
                </a:tc>
              </a:tr>
              <a:tr h="100601">
                <a:tc>
                  <a:txBody>
                    <a:bodyPr/>
                    <a:lstStyle/>
                    <a:p>
                      <a:pPr algn="ctr">
                        <a:spcAft>
                          <a:spcPts val="0"/>
                        </a:spcAft>
                      </a:pPr>
                      <a:r>
                        <a:rPr lang="ru-RU" sz="600">
                          <a:effectLst/>
                        </a:rPr>
                        <a:t>бетон</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дерево</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местное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1,7</a:t>
                      </a:r>
                      <a:endParaRPr lang="ru-RU" sz="700">
                        <a:effectLst/>
                        <a:latin typeface="Calibri"/>
                        <a:ea typeface="Calibri"/>
                        <a:cs typeface="Times New Roman"/>
                      </a:endParaRPr>
                    </a:p>
                  </a:txBody>
                  <a:tcPr marL="40171" marR="40171" marT="0" marB="0" anchor="b"/>
                </a:tc>
              </a:tr>
              <a:tr h="100601">
                <a:tc>
                  <a:txBody>
                    <a:bodyPr/>
                    <a:lstStyle/>
                    <a:p>
                      <a:pPr algn="ctr">
                        <a:spcAft>
                          <a:spcPts val="0"/>
                        </a:spcAft>
                      </a:pPr>
                      <a:r>
                        <a:rPr lang="ru-RU" sz="600">
                          <a:effectLst/>
                        </a:rPr>
                        <a:t>кирпич</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дерево</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местное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2,2</a:t>
                      </a:r>
                      <a:endParaRPr lang="ru-RU" sz="700">
                        <a:effectLst/>
                        <a:latin typeface="Calibri"/>
                        <a:ea typeface="Calibri"/>
                        <a:cs typeface="Times New Roman"/>
                      </a:endParaRPr>
                    </a:p>
                  </a:txBody>
                  <a:tcPr marL="40171" marR="40171" marT="0" marB="0" anchor="b"/>
                </a:tc>
              </a:tr>
              <a:tr h="182880">
                <a:tc>
                  <a:txBody>
                    <a:bodyPr/>
                    <a:lstStyle/>
                    <a:p>
                      <a:pPr algn="ctr">
                        <a:spcAft>
                          <a:spcPts val="0"/>
                        </a:spcAft>
                      </a:pPr>
                      <a:r>
                        <a:rPr lang="ru-RU" sz="600">
                          <a:effectLst/>
                        </a:rPr>
                        <a:t>кирпич</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дерево</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3,1</a:t>
                      </a:r>
                      <a:endParaRPr lang="ru-RU" sz="700">
                        <a:effectLst/>
                        <a:latin typeface="Calibri"/>
                        <a:ea typeface="Calibri"/>
                        <a:cs typeface="Times New Roman"/>
                      </a:endParaRPr>
                    </a:p>
                  </a:txBody>
                  <a:tcPr marL="40171" marR="40171" marT="0" marB="0" anchor="b"/>
                </a:tc>
              </a:tr>
              <a:tr h="182880">
                <a:tc>
                  <a:txBody>
                    <a:bodyPr/>
                    <a:lstStyle/>
                    <a:p>
                      <a:pPr algn="ctr">
                        <a:spcAft>
                          <a:spcPts val="0"/>
                        </a:spcAft>
                      </a:pPr>
                      <a:r>
                        <a:rPr lang="ru-RU" sz="600">
                          <a:effectLst/>
                        </a:rPr>
                        <a:t>кирпич</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дерево</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1,1</a:t>
                      </a:r>
                      <a:endParaRPr lang="ru-RU" sz="700">
                        <a:effectLst/>
                        <a:latin typeface="Calibri"/>
                        <a:ea typeface="Calibri"/>
                        <a:cs typeface="Times New Roman"/>
                      </a:endParaRPr>
                    </a:p>
                  </a:txBody>
                  <a:tcPr marL="40171" marR="40171" marT="0" marB="0" anchor="b"/>
                </a:tc>
              </a:tr>
              <a:tr h="100601">
                <a:tc>
                  <a:txBody>
                    <a:bodyPr/>
                    <a:lstStyle/>
                    <a:p>
                      <a:pPr algn="ctr">
                        <a:spcAft>
                          <a:spcPts val="0"/>
                        </a:spcAft>
                      </a:pPr>
                      <a:r>
                        <a:rPr lang="ru-RU" sz="600">
                          <a:effectLst/>
                        </a:rPr>
                        <a:t>дерево</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дерево</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местное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местное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1,1</a:t>
                      </a:r>
                      <a:endParaRPr lang="ru-RU" sz="700">
                        <a:effectLst/>
                        <a:latin typeface="Calibri"/>
                        <a:ea typeface="Calibri"/>
                        <a:cs typeface="Times New Roman"/>
                      </a:endParaRPr>
                    </a:p>
                  </a:txBody>
                  <a:tcPr marL="40171" marR="40171" marT="0" marB="0" anchor="b"/>
                </a:tc>
              </a:tr>
              <a:tr h="182880">
                <a:tc>
                  <a:txBody>
                    <a:bodyPr/>
                    <a:lstStyle/>
                    <a:p>
                      <a:pPr algn="ctr">
                        <a:spcAft>
                          <a:spcPts val="0"/>
                        </a:spcAft>
                      </a:pPr>
                      <a:r>
                        <a:rPr lang="ru-RU" sz="600">
                          <a:effectLst/>
                        </a:rPr>
                        <a:t>бетон</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бетон</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1,1</a:t>
                      </a:r>
                      <a:endParaRPr lang="ru-RU" sz="700">
                        <a:effectLst/>
                        <a:latin typeface="Calibri"/>
                        <a:ea typeface="Calibri"/>
                        <a:cs typeface="Times New Roman"/>
                      </a:endParaRPr>
                    </a:p>
                  </a:txBody>
                  <a:tcPr marL="40171" marR="40171" marT="0" marB="0" anchor="b"/>
                </a:tc>
              </a:tr>
              <a:tr h="182880">
                <a:tc>
                  <a:txBody>
                    <a:bodyPr/>
                    <a:lstStyle/>
                    <a:p>
                      <a:pPr algn="ctr">
                        <a:spcAft>
                          <a:spcPts val="0"/>
                        </a:spcAft>
                      </a:pPr>
                      <a:r>
                        <a:rPr lang="ru-RU" sz="600">
                          <a:effectLst/>
                        </a:rPr>
                        <a:t>кирпич</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дерево</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1,1</a:t>
                      </a:r>
                      <a:endParaRPr lang="ru-RU" sz="700">
                        <a:effectLst/>
                        <a:latin typeface="Calibri"/>
                        <a:ea typeface="Calibri"/>
                        <a:cs typeface="Times New Roman"/>
                      </a:endParaRPr>
                    </a:p>
                  </a:txBody>
                  <a:tcPr marL="40171" marR="40171" marT="0" marB="0" anchor="b"/>
                </a:tc>
              </a:tr>
              <a:tr h="182880">
                <a:tc>
                  <a:txBody>
                    <a:bodyPr/>
                    <a:lstStyle/>
                    <a:p>
                      <a:pPr algn="ctr">
                        <a:spcAft>
                          <a:spcPts val="0"/>
                        </a:spcAft>
                      </a:pPr>
                      <a:r>
                        <a:rPr lang="ru-RU" sz="600">
                          <a:effectLst/>
                        </a:rPr>
                        <a:t>кирпич</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дерево</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1,6</a:t>
                      </a:r>
                      <a:endParaRPr lang="ru-RU" sz="700">
                        <a:effectLst/>
                        <a:latin typeface="Calibri"/>
                        <a:ea typeface="Calibri"/>
                        <a:cs typeface="Times New Roman"/>
                      </a:endParaRPr>
                    </a:p>
                  </a:txBody>
                  <a:tcPr marL="40171" marR="40171" marT="0" marB="0" anchor="b"/>
                </a:tc>
              </a:tr>
              <a:tr h="182880">
                <a:tc>
                  <a:txBody>
                    <a:bodyPr/>
                    <a:lstStyle/>
                    <a:p>
                      <a:pPr algn="ctr">
                        <a:spcAft>
                          <a:spcPts val="0"/>
                        </a:spcAft>
                      </a:pPr>
                      <a:r>
                        <a:rPr lang="ru-RU" sz="600">
                          <a:effectLst/>
                        </a:rPr>
                        <a:t>дерево</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дерево</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3,4</a:t>
                      </a:r>
                      <a:endParaRPr lang="ru-RU" sz="700">
                        <a:effectLst/>
                        <a:latin typeface="Calibri"/>
                        <a:ea typeface="Calibri"/>
                        <a:cs typeface="Times New Roman"/>
                      </a:endParaRPr>
                    </a:p>
                  </a:txBody>
                  <a:tcPr marL="40171" marR="40171" marT="0" marB="0" anchor="b"/>
                </a:tc>
              </a:tr>
              <a:tr h="182880">
                <a:tc>
                  <a:txBody>
                    <a:bodyPr/>
                    <a:lstStyle/>
                    <a:p>
                      <a:pPr algn="ctr">
                        <a:spcAft>
                          <a:spcPts val="0"/>
                        </a:spcAft>
                      </a:pPr>
                      <a:r>
                        <a:rPr lang="ru-RU" sz="600">
                          <a:effectLst/>
                        </a:rPr>
                        <a:t>кирпич</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дерево</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1,1</a:t>
                      </a:r>
                      <a:endParaRPr lang="ru-RU" sz="700">
                        <a:effectLst/>
                        <a:latin typeface="Calibri"/>
                        <a:ea typeface="Calibri"/>
                        <a:cs typeface="Times New Roman"/>
                      </a:endParaRPr>
                    </a:p>
                  </a:txBody>
                  <a:tcPr marL="40171" marR="40171" marT="0" marB="0" anchor="b"/>
                </a:tc>
              </a:tr>
              <a:tr h="100601">
                <a:tc>
                  <a:txBody>
                    <a:bodyPr/>
                    <a:lstStyle/>
                    <a:p>
                      <a:pPr algn="ctr">
                        <a:spcAft>
                          <a:spcPts val="0"/>
                        </a:spcAft>
                      </a:pPr>
                      <a:r>
                        <a:rPr lang="ru-RU" sz="600">
                          <a:effectLst/>
                        </a:rPr>
                        <a:t>кирпич</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дерево</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местное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1,1</a:t>
                      </a:r>
                      <a:endParaRPr lang="ru-RU" sz="700">
                        <a:effectLst/>
                        <a:latin typeface="Calibri"/>
                        <a:ea typeface="Calibri"/>
                        <a:cs typeface="Times New Roman"/>
                      </a:endParaRPr>
                    </a:p>
                  </a:txBody>
                  <a:tcPr marL="40171" marR="40171" marT="0" marB="0" anchor="b"/>
                </a:tc>
              </a:tr>
              <a:tr h="100601">
                <a:tc>
                  <a:txBody>
                    <a:bodyPr/>
                    <a:lstStyle/>
                    <a:p>
                      <a:pPr algn="ctr">
                        <a:spcAft>
                          <a:spcPts val="0"/>
                        </a:spcAft>
                      </a:pPr>
                      <a:r>
                        <a:rPr lang="ru-RU" sz="600">
                          <a:effectLst/>
                        </a:rPr>
                        <a:t>кирпич</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бетон</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местное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3,7</a:t>
                      </a:r>
                      <a:endParaRPr lang="ru-RU" sz="700">
                        <a:effectLst/>
                        <a:latin typeface="Calibri"/>
                        <a:ea typeface="Calibri"/>
                        <a:cs typeface="Times New Roman"/>
                      </a:endParaRPr>
                    </a:p>
                  </a:txBody>
                  <a:tcPr marL="40171" marR="40171" marT="0" marB="0" anchor="b"/>
                </a:tc>
              </a:tr>
              <a:tr h="100601">
                <a:tc>
                  <a:txBody>
                    <a:bodyPr/>
                    <a:lstStyle/>
                    <a:p>
                      <a:pPr algn="ctr">
                        <a:spcAft>
                          <a:spcPts val="0"/>
                        </a:spcAft>
                      </a:pPr>
                      <a:r>
                        <a:rPr lang="ru-RU" sz="600">
                          <a:effectLst/>
                        </a:rPr>
                        <a:t>дерево</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дерево</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местное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1,1</a:t>
                      </a:r>
                      <a:endParaRPr lang="ru-RU" sz="700">
                        <a:effectLst/>
                        <a:latin typeface="Calibri"/>
                        <a:ea typeface="Calibri"/>
                        <a:cs typeface="Times New Roman"/>
                      </a:endParaRPr>
                    </a:p>
                  </a:txBody>
                  <a:tcPr marL="40171" marR="40171" marT="0" marB="0" anchor="b"/>
                </a:tc>
              </a:tr>
              <a:tr h="100601">
                <a:tc>
                  <a:txBody>
                    <a:bodyPr/>
                    <a:lstStyle/>
                    <a:p>
                      <a:pPr algn="ctr">
                        <a:spcAft>
                          <a:spcPts val="0"/>
                        </a:spcAft>
                      </a:pPr>
                      <a:r>
                        <a:rPr lang="ru-RU" sz="600">
                          <a:effectLst/>
                        </a:rPr>
                        <a:t>дерево</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дерево</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местное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1,3</a:t>
                      </a:r>
                      <a:endParaRPr lang="ru-RU" sz="700">
                        <a:effectLst/>
                        <a:latin typeface="Calibri"/>
                        <a:ea typeface="Calibri"/>
                        <a:cs typeface="Times New Roman"/>
                      </a:endParaRPr>
                    </a:p>
                  </a:txBody>
                  <a:tcPr marL="40171" marR="40171" marT="0" marB="0" anchor="b"/>
                </a:tc>
              </a:tr>
              <a:tr h="100601">
                <a:tc>
                  <a:txBody>
                    <a:bodyPr/>
                    <a:lstStyle/>
                    <a:p>
                      <a:pPr algn="ctr">
                        <a:spcAft>
                          <a:spcPts val="0"/>
                        </a:spcAft>
                      </a:pPr>
                      <a:r>
                        <a:rPr lang="ru-RU" sz="600">
                          <a:effectLst/>
                        </a:rPr>
                        <a:t>дерево</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дерево</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местное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1,1</a:t>
                      </a:r>
                      <a:endParaRPr lang="ru-RU" sz="700">
                        <a:effectLst/>
                        <a:latin typeface="Calibri"/>
                        <a:ea typeface="Calibri"/>
                        <a:cs typeface="Times New Roman"/>
                      </a:endParaRPr>
                    </a:p>
                  </a:txBody>
                  <a:tcPr marL="40171" marR="40171" marT="0" marB="0" anchor="b"/>
                </a:tc>
              </a:tr>
              <a:tr h="100601">
                <a:tc>
                  <a:txBody>
                    <a:bodyPr/>
                    <a:lstStyle/>
                    <a:p>
                      <a:pPr algn="ctr">
                        <a:spcAft>
                          <a:spcPts val="0"/>
                        </a:spcAft>
                      </a:pPr>
                      <a:r>
                        <a:rPr lang="ru-RU" sz="600">
                          <a:effectLst/>
                        </a:rPr>
                        <a:t>кирпич</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бетон</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местное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1,9</a:t>
                      </a:r>
                      <a:endParaRPr lang="ru-RU" sz="700">
                        <a:effectLst/>
                        <a:latin typeface="Calibri"/>
                        <a:ea typeface="Calibri"/>
                        <a:cs typeface="Times New Roman"/>
                      </a:endParaRPr>
                    </a:p>
                  </a:txBody>
                  <a:tcPr marL="40171" marR="40171" marT="0" marB="0" anchor="b"/>
                </a:tc>
              </a:tr>
              <a:tr h="182880">
                <a:tc>
                  <a:txBody>
                    <a:bodyPr/>
                    <a:lstStyle/>
                    <a:p>
                      <a:pPr algn="ctr">
                        <a:spcAft>
                          <a:spcPts val="0"/>
                        </a:spcAft>
                      </a:pPr>
                      <a:r>
                        <a:rPr lang="ru-RU" sz="600">
                          <a:effectLst/>
                        </a:rPr>
                        <a:t>кирпич</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дерево</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1,1</a:t>
                      </a:r>
                      <a:endParaRPr lang="ru-RU" sz="700">
                        <a:effectLst/>
                        <a:latin typeface="Calibri"/>
                        <a:ea typeface="Calibri"/>
                        <a:cs typeface="Times New Roman"/>
                      </a:endParaRPr>
                    </a:p>
                  </a:txBody>
                  <a:tcPr marL="40171" marR="40171" marT="0" marB="0" anchor="b"/>
                </a:tc>
              </a:tr>
              <a:tr h="100601">
                <a:tc>
                  <a:txBody>
                    <a:bodyPr/>
                    <a:lstStyle/>
                    <a:p>
                      <a:pPr algn="ctr">
                        <a:spcAft>
                          <a:spcPts val="0"/>
                        </a:spcAft>
                      </a:pPr>
                      <a:r>
                        <a:rPr lang="ru-RU" sz="600">
                          <a:effectLst/>
                        </a:rPr>
                        <a:t>дерево</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бетон</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местное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1,1</a:t>
                      </a:r>
                      <a:endParaRPr lang="ru-RU" sz="700">
                        <a:effectLst/>
                        <a:latin typeface="Calibri"/>
                        <a:ea typeface="Calibri"/>
                        <a:cs typeface="Times New Roman"/>
                      </a:endParaRPr>
                    </a:p>
                  </a:txBody>
                  <a:tcPr marL="40171" marR="40171" marT="0" marB="0" anchor="b"/>
                </a:tc>
              </a:tr>
              <a:tr h="182880">
                <a:tc>
                  <a:txBody>
                    <a:bodyPr/>
                    <a:lstStyle/>
                    <a:p>
                      <a:pPr algn="ctr">
                        <a:spcAft>
                          <a:spcPts val="0"/>
                        </a:spcAft>
                      </a:pPr>
                      <a:r>
                        <a:rPr lang="ru-RU" sz="600">
                          <a:effectLst/>
                        </a:rPr>
                        <a:t>бетон</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бетон</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1,1</a:t>
                      </a:r>
                      <a:endParaRPr lang="ru-RU" sz="700">
                        <a:effectLst/>
                        <a:latin typeface="Calibri"/>
                        <a:ea typeface="Calibri"/>
                        <a:cs typeface="Times New Roman"/>
                      </a:endParaRPr>
                    </a:p>
                  </a:txBody>
                  <a:tcPr marL="40171" marR="40171" marT="0" marB="0" anchor="b"/>
                </a:tc>
              </a:tr>
              <a:tr h="100601">
                <a:tc>
                  <a:txBody>
                    <a:bodyPr/>
                    <a:lstStyle/>
                    <a:p>
                      <a:pPr algn="ctr">
                        <a:spcAft>
                          <a:spcPts val="0"/>
                        </a:spcAft>
                      </a:pPr>
                      <a:r>
                        <a:rPr lang="ru-RU" sz="600">
                          <a:effectLst/>
                        </a:rPr>
                        <a:t>дерево</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дерево</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местное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1,9</a:t>
                      </a:r>
                      <a:endParaRPr lang="ru-RU" sz="700">
                        <a:effectLst/>
                        <a:latin typeface="Calibri"/>
                        <a:ea typeface="Calibri"/>
                        <a:cs typeface="Times New Roman"/>
                      </a:endParaRPr>
                    </a:p>
                  </a:txBody>
                  <a:tcPr marL="40171" marR="40171" marT="0" marB="0" anchor="b"/>
                </a:tc>
              </a:tr>
              <a:tr h="98140">
                <a:tc>
                  <a:txBody>
                    <a:bodyPr/>
                    <a:lstStyle/>
                    <a:p>
                      <a:pPr algn="ctr">
                        <a:spcAft>
                          <a:spcPts val="0"/>
                        </a:spcAft>
                      </a:pPr>
                      <a:r>
                        <a:rPr lang="ru-RU" sz="600">
                          <a:effectLst/>
                        </a:rPr>
                        <a:t>дерево</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дерево</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местное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1,1</a:t>
                      </a:r>
                      <a:endParaRPr lang="ru-RU" sz="700">
                        <a:effectLst/>
                        <a:latin typeface="Calibri"/>
                        <a:ea typeface="Calibri"/>
                        <a:cs typeface="Times New Roman"/>
                      </a:endParaRPr>
                    </a:p>
                  </a:txBody>
                  <a:tcPr marL="40171" marR="40171" marT="0" marB="0" anchor="b"/>
                </a:tc>
              </a:tr>
              <a:tr h="100601">
                <a:tc>
                  <a:txBody>
                    <a:bodyPr/>
                    <a:lstStyle/>
                    <a:p>
                      <a:pPr algn="ctr">
                        <a:spcAft>
                          <a:spcPts val="0"/>
                        </a:spcAft>
                      </a:pPr>
                      <a:r>
                        <a:rPr lang="ru-RU" sz="600">
                          <a:effectLst/>
                        </a:rPr>
                        <a:t>кирпич</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бетон</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местное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1,1</a:t>
                      </a:r>
                      <a:endParaRPr lang="ru-RU" sz="700">
                        <a:effectLst/>
                        <a:latin typeface="Calibri"/>
                        <a:ea typeface="Calibri"/>
                        <a:cs typeface="Times New Roman"/>
                      </a:endParaRPr>
                    </a:p>
                  </a:txBody>
                  <a:tcPr marL="40171" marR="40171" marT="0" marB="0" anchor="b"/>
                </a:tc>
              </a:tr>
              <a:tr h="100601">
                <a:tc>
                  <a:txBody>
                    <a:bodyPr/>
                    <a:lstStyle/>
                    <a:p>
                      <a:pPr algn="ctr">
                        <a:spcAft>
                          <a:spcPts val="0"/>
                        </a:spcAft>
                      </a:pPr>
                      <a:r>
                        <a:rPr lang="ru-RU" sz="600">
                          <a:effectLst/>
                        </a:rPr>
                        <a:t>дерево</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дерево</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местное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1,1</a:t>
                      </a:r>
                      <a:endParaRPr lang="ru-RU" sz="700">
                        <a:effectLst/>
                        <a:latin typeface="Calibri"/>
                        <a:ea typeface="Calibri"/>
                        <a:cs typeface="Times New Roman"/>
                      </a:endParaRPr>
                    </a:p>
                  </a:txBody>
                  <a:tcPr marL="40171" marR="40171" marT="0" marB="0" anchor="b"/>
                </a:tc>
              </a:tr>
              <a:tr h="100601">
                <a:tc>
                  <a:txBody>
                    <a:bodyPr/>
                    <a:lstStyle/>
                    <a:p>
                      <a:pPr algn="ctr">
                        <a:spcAft>
                          <a:spcPts val="0"/>
                        </a:spcAft>
                      </a:pPr>
                      <a:r>
                        <a:rPr lang="ru-RU" sz="600">
                          <a:effectLst/>
                        </a:rPr>
                        <a:t>кирпич</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бетон</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местное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1,1</a:t>
                      </a:r>
                      <a:endParaRPr lang="ru-RU" sz="700">
                        <a:effectLst/>
                        <a:latin typeface="Calibri"/>
                        <a:ea typeface="Calibri"/>
                        <a:cs typeface="Times New Roman"/>
                      </a:endParaRPr>
                    </a:p>
                  </a:txBody>
                  <a:tcPr marL="40171" marR="40171" marT="0" marB="0" anchor="b"/>
                </a:tc>
              </a:tr>
              <a:tr h="100601">
                <a:tc>
                  <a:txBody>
                    <a:bodyPr/>
                    <a:lstStyle/>
                    <a:p>
                      <a:pPr algn="ctr">
                        <a:spcAft>
                          <a:spcPts val="0"/>
                        </a:spcAft>
                      </a:pPr>
                      <a:r>
                        <a:rPr lang="ru-RU" sz="600">
                          <a:effectLst/>
                        </a:rPr>
                        <a:t>дерево</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дерево</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местное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3</a:t>
                      </a:r>
                      <a:endParaRPr lang="ru-RU" sz="700">
                        <a:effectLst/>
                        <a:latin typeface="Calibri"/>
                        <a:ea typeface="Calibri"/>
                        <a:cs typeface="Times New Roman"/>
                      </a:endParaRPr>
                    </a:p>
                  </a:txBody>
                  <a:tcPr marL="40171" marR="40171" marT="0" marB="0" anchor="b"/>
                </a:tc>
              </a:tr>
              <a:tr h="182880">
                <a:tc>
                  <a:txBody>
                    <a:bodyPr/>
                    <a:lstStyle/>
                    <a:p>
                      <a:pPr algn="ctr">
                        <a:spcAft>
                          <a:spcPts val="0"/>
                        </a:spcAft>
                      </a:pPr>
                      <a:r>
                        <a:rPr lang="ru-RU" sz="600">
                          <a:effectLst/>
                        </a:rPr>
                        <a:t>кирпич</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дерево</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1,1</a:t>
                      </a:r>
                      <a:endParaRPr lang="ru-RU" sz="700">
                        <a:effectLst/>
                        <a:latin typeface="Calibri"/>
                        <a:ea typeface="Calibri"/>
                        <a:cs typeface="Times New Roman"/>
                      </a:endParaRPr>
                    </a:p>
                  </a:txBody>
                  <a:tcPr marL="40171" marR="40171" marT="0" marB="0" anchor="b"/>
                </a:tc>
              </a:tr>
              <a:tr h="100601">
                <a:tc>
                  <a:txBody>
                    <a:bodyPr/>
                    <a:lstStyle/>
                    <a:p>
                      <a:pPr algn="ctr">
                        <a:spcAft>
                          <a:spcPts val="0"/>
                        </a:spcAft>
                      </a:pPr>
                      <a:r>
                        <a:rPr lang="ru-RU" sz="600">
                          <a:effectLst/>
                        </a:rPr>
                        <a:t>дерево</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дерево</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местное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местное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1,1</a:t>
                      </a:r>
                      <a:endParaRPr lang="ru-RU" sz="700">
                        <a:effectLst/>
                        <a:latin typeface="Calibri"/>
                        <a:ea typeface="Calibri"/>
                        <a:cs typeface="Times New Roman"/>
                      </a:endParaRPr>
                    </a:p>
                  </a:txBody>
                  <a:tcPr marL="40171" marR="40171" marT="0" marB="0" anchor="b"/>
                </a:tc>
              </a:tr>
              <a:tr h="182880">
                <a:tc>
                  <a:txBody>
                    <a:bodyPr/>
                    <a:lstStyle/>
                    <a:p>
                      <a:pPr algn="ctr">
                        <a:spcAft>
                          <a:spcPts val="0"/>
                        </a:spcAft>
                      </a:pPr>
                      <a:r>
                        <a:rPr lang="ru-RU" sz="600">
                          <a:effectLst/>
                        </a:rPr>
                        <a:t>бетон</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бетон</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1,1</a:t>
                      </a:r>
                      <a:endParaRPr lang="ru-RU" sz="700">
                        <a:effectLst/>
                        <a:latin typeface="Calibri"/>
                        <a:ea typeface="Calibri"/>
                        <a:cs typeface="Times New Roman"/>
                      </a:endParaRPr>
                    </a:p>
                  </a:txBody>
                  <a:tcPr marL="40171" marR="40171" marT="0" marB="0" anchor="b"/>
                </a:tc>
              </a:tr>
              <a:tr h="100601">
                <a:tc>
                  <a:txBody>
                    <a:bodyPr/>
                    <a:lstStyle/>
                    <a:p>
                      <a:pPr algn="ctr">
                        <a:spcAft>
                          <a:spcPts val="0"/>
                        </a:spcAft>
                      </a:pPr>
                      <a:r>
                        <a:rPr lang="ru-RU" sz="600">
                          <a:effectLst/>
                        </a:rPr>
                        <a:t>кирпич</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дерево</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местное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1,4</a:t>
                      </a:r>
                      <a:endParaRPr lang="ru-RU" sz="700">
                        <a:effectLst/>
                        <a:latin typeface="Calibri"/>
                        <a:ea typeface="Calibri"/>
                        <a:cs typeface="Times New Roman"/>
                      </a:endParaRPr>
                    </a:p>
                  </a:txBody>
                  <a:tcPr marL="40171" marR="40171" marT="0" marB="0" anchor="b"/>
                </a:tc>
              </a:tr>
              <a:tr h="100601">
                <a:tc>
                  <a:txBody>
                    <a:bodyPr/>
                    <a:lstStyle/>
                    <a:p>
                      <a:pPr algn="ctr">
                        <a:spcAft>
                          <a:spcPts val="0"/>
                        </a:spcAft>
                      </a:pPr>
                      <a:r>
                        <a:rPr lang="ru-RU" sz="600">
                          <a:effectLst/>
                        </a:rPr>
                        <a:t>дерево</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дерево</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местное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1,3</a:t>
                      </a:r>
                      <a:endParaRPr lang="ru-RU" sz="700">
                        <a:effectLst/>
                        <a:latin typeface="Calibri"/>
                        <a:ea typeface="Calibri"/>
                        <a:cs typeface="Times New Roman"/>
                      </a:endParaRPr>
                    </a:p>
                  </a:txBody>
                  <a:tcPr marL="40171" marR="40171" marT="0" marB="0" anchor="b"/>
                </a:tc>
              </a:tr>
              <a:tr h="182880">
                <a:tc>
                  <a:txBody>
                    <a:bodyPr/>
                    <a:lstStyle/>
                    <a:p>
                      <a:pPr algn="ctr">
                        <a:spcAft>
                          <a:spcPts val="0"/>
                        </a:spcAft>
                      </a:pPr>
                      <a:r>
                        <a:rPr lang="ru-RU" sz="600">
                          <a:effectLst/>
                        </a:rPr>
                        <a:t>бетон</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дерево</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2,2</a:t>
                      </a:r>
                      <a:endParaRPr lang="ru-RU" sz="700">
                        <a:effectLst/>
                        <a:latin typeface="Calibri"/>
                        <a:ea typeface="Calibri"/>
                        <a:cs typeface="Times New Roman"/>
                      </a:endParaRPr>
                    </a:p>
                  </a:txBody>
                  <a:tcPr marL="40171" marR="40171" marT="0" marB="0" anchor="b"/>
                </a:tc>
              </a:tr>
              <a:tr h="182880">
                <a:tc>
                  <a:txBody>
                    <a:bodyPr/>
                    <a:lstStyle/>
                    <a:p>
                      <a:pPr algn="ctr">
                        <a:spcAft>
                          <a:spcPts val="0"/>
                        </a:spcAft>
                      </a:pPr>
                      <a:r>
                        <a:rPr lang="ru-RU" sz="600">
                          <a:effectLst/>
                        </a:rPr>
                        <a:t>кирпич</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дерево</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2</a:t>
                      </a:r>
                      <a:endParaRPr lang="ru-RU" sz="700">
                        <a:effectLst/>
                        <a:latin typeface="Calibri"/>
                        <a:ea typeface="Calibri"/>
                        <a:cs typeface="Times New Roman"/>
                      </a:endParaRPr>
                    </a:p>
                  </a:txBody>
                  <a:tcPr marL="40171" marR="40171" marT="0" marB="0" anchor="b"/>
                </a:tc>
              </a:tr>
              <a:tr h="100601">
                <a:tc>
                  <a:txBody>
                    <a:bodyPr/>
                    <a:lstStyle/>
                    <a:p>
                      <a:pPr algn="ctr">
                        <a:spcAft>
                          <a:spcPts val="0"/>
                        </a:spcAft>
                      </a:pPr>
                      <a:r>
                        <a:rPr lang="ru-RU" sz="600">
                          <a:effectLst/>
                        </a:rPr>
                        <a:t>кирпич</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дерево</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местное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1,7</a:t>
                      </a:r>
                      <a:endParaRPr lang="ru-RU" sz="700">
                        <a:effectLst/>
                        <a:latin typeface="Calibri"/>
                        <a:ea typeface="Calibri"/>
                        <a:cs typeface="Times New Roman"/>
                      </a:endParaRPr>
                    </a:p>
                  </a:txBody>
                  <a:tcPr marL="40171" marR="40171" marT="0" marB="0" anchor="b"/>
                </a:tc>
              </a:tr>
              <a:tr h="100601">
                <a:tc>
                  <a:txBody>
                    <a:bodyPr/>
                    <a:lstStyle/>
                    <a:p>
                      <a:pPr algn="ctr">
                        <a:spcAft>
                          <a:spcPts val="0"/>
                        </a:spcAft>
                      </a:pPr>
                      <a:r>
                        <a:rPr lang="ru-RU" sz="600">
                          <a:effectLst/>
                        </a:rPr>
                        <a:t>кирпич</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бетон</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местное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3,7</a:t>
                      </a:r>
                      <a:endParaRPr lang="ru-RU" sz="700">
                        <a:effectLst/>
                        <a:latin typeface="Calibri"/>
                        <a:ea typeface="Calibri"/>
                        <a:cs typeface="Times New Roman"/>
                      </a:endParaRPr>
                    </a:p>
                  </a:txBody>
                  <a:tcPr marL="40171" marR="40171" marT="0" marB="0" anchor="b"/>
                </a:tc>
              </a:tr>
              <a:tr h="100601">
                <a:tc>
                  <a:txBody>
                    <a:bodyPr/>
                    <a:lstStyle/>
                    <a:p>
                      <a:pPr algn="ctr">
                        <a:spcAft>
                          <a:spcPts val="0"/>
                        </a:spcAft>
                      </a:pPr>
                      <a:r>
                        <a:rPr lang="ru-RU" sz="600">
                          <a:effectLst/>
                        </a:rPr>
                        <a:t>кирпич</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бетон</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местное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2,4</a:t>
                      </a:r>
                      <a:endParaRPr lang="ru-RU" sz="700">
                        <a:effectLst/>
                        <a:latin typeface="Calibri"/>
                        <a:ea typeface="Calibri"/>
                        <a:cs typeface="Times New Roman"/>
                      </a:endParaRPr>
                    </a:p>
                  </a:txBody>
                  <a:tcPr marL="40171" marR="40171" marT="0" marB="0" anchor="b"/>
                </a:tc>
              </a:tr>
              <a:tr h="182880">
                <a:tc>
                  <a:txBody>
                    <a:bodyPr/>
                    <a:lstStyle/>
                    <a:p>
                      <a:pPr algn="ctr">
                        <a:spcAft>
                          <a:spcPts val="0"/>
                        </a:spcAft>
                      </a:pPr>
                      <a:r>
                        <a:rPr lang="ru-RU" sz="600">
                          <a:effectLst/>
                        </a:rPr>
                        <a:t>бетон</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бетон</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1,4</a:t>
                      </a:r>
                      <a:endParaRPr lang="ru-RU" sz="700">
                        <a:effectLst/>
                        <a:latin typeface="Calibri"/>
                        <a:ea typeface="Calibri"/>
                        <a:cs typeface="Times New Roman"/>
                      </a:endParaRPr>
                    </a:p>
                  </a:txBody>
                  <a:tcPr marL="40171" marR="40171" marT="0" marB="0" anchor="b"/>
                </a:tc>
              </a:tr>
              <a:tr h="182880">
                <a:tc>
                  <a:txBody>
                    <a:bodyPr/>
                    <a:lstStyle/>
                    <a:p>
                      <a:pPr algn="ctr">
                        <a:spcAft>
                          <a:spcPts val="0"/>
                        </a:spcAft>
                      </a:pPr>
                      <a:r>
                        <a:rPr lang="ru-RU" sz="600">
                          <a:effectLst/>
                        </a:rPr>
                        <a:t>бетон</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бетон</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1,1</a:t>
                      </a:r>
                      <a:endParaRPr lang="ru-RU" sz="700">
                        <a:effectLst/>
                        <a:latin typeface="Calibri"/>
                        <a:ea typeface="Calibri"/>
                        <a:cs typeface="Times New Roman"/>
                      </a:endParaRPr>
                    </a:p>
                  </a:txBody>
                  <a:tcPr marL="40171" marR="40171" marT="0" marB="0" anchor="b"/>
                </a:tc>
              </a:tr>
              <a:tr h="182880">
                <a:tc>
                  <a:txBody>
                    <a:bodyPr/>
                    <a:lstStyle/>
                    <a:p>
                      <a:pPr algn="ctr">
                        <a:spcAft>
                          <a:spcPts val="0"/>
                        </a:spcAft>
                      </a:pPr>
                      <a:r>
                        <a:rPr lang="ru-RU" sz="600">
                          <a:effectLst/>
                        </a:rPr>
                        <a:t>кирпич</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бетон</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1,4</a:t>
                      </a:r>
                      <a:endParaRPr lang="ru-RU" sz="700">
                        <a:effectLst/>
                        <a:latin typeface="Calibri"/>
                        <a:ea typeface="Calibri"/>
                        <a:cs typeface="Times New Roman"/>
                      </a:endParaRPr>
                    </a:p>
                  </a:txBody>
                  <a:tcPr marL="40171" marR="40171" marT="0" marB="0" anchor="b"/>
                </a:tc>
              </a:tr>
              <a:tr h="182880">
                <a:tc>
                  <a:txBody>
                    <a:bodyPr/>
                    <a:lstStyle/>
                    <a:p>
                      <a:pPr algn="ctr">
                        <a:spcAft>
                          <a:spcPts val="0"/>
                        </a:spcAft>
                      </a:pPr>
                      <a:r>
                        <a:rPr lang="ru-RU" sz="600">
                          <a:effectLst/>
                        </a:rPr>
                        <a:t>бетон</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бетон</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0,9</a:t>
                      </a:r>
                      <a:endParaRPr lang="ru-RU" sz="700">
                        <a:effectLst/>
                        <a:latin typeface="Calibri"/>
                        <a:ea typeface="Calibri"/>
                        <a:cs typeface="Times New Roman"/>
                      </a:endParaRPr>
                    </a:p>
                  </a:txBody>
                  <a:tcPr marL="40171" marR="40171" marT="0" marB="0" anchor="b"/>
                </a:tc>
              </a:tr>
              <a:tr h="182880">
                <a:tc>
                  <a:txBody>
                    <a:bodyPr/>
                    <a:lstStyle/>
                    <a:p>
                      <a:pPr algn="ctr">
                        <a:spcAft>
                          <a:spcPts val="0"/>
                        </a:spcAft>
                      </a:pPr>
                      <a:r>
                        <a:rPr lang="ru-RU" sz="600">
                          <a:effectLst/>
                        </a:rPr>
                        <a:t>бетон</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бетон</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0,9</a:t>
                      </a:r>
                      <a:endParaRPr lang="ru-RU" sz="700">
                        <a:effectLst/>
                        <a:latin typeface="Calibri"/>
                        <a:ea typeface="Calibri"/>
                        <a:cs typeface="Times New Roman"/>
                      </a:endParaRPr>
                    </a:p>
                  </a:txBody>
                  <a:tcPr marL="40171" marR="40171" marT="0" marB="0" anchor="b"/>
                </a:tc>
              </a:tr>
              <a:tr h="100601">
                <a:tc>
                  <a:txBody>
                    <a:bodyPr/>
                    <a:lstStyle/>
                    <a:p>
                      <a:pPr algn="ctr">
                        <a:spcAft>
                          <a:spcPts val="0"/>
                        </a:spcAft>
                      </a:pPr>
                      <a:r>
                        <a:rPr lang="ru-RU" sz="600">
                          <a:effectLst/>
                        </a:rPr>
                        <a:t>кирпич</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бетон</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местное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1,3</a:t>
                      </a:r>
                      <a:endParaRPr lang="ru-RU" sz="700">
                        <a:effectLst/>
                        <a:latin typeface="Calibri"/>
                        <a:ea typeface="Calibri"/>
                        <a:cs typeface="Times New Roman"/>
                      </a:endParaRPr>
                    </a:p>
                  </a:txBody>
                  <a:tcPr marL="40171" marR="40171" marT="0" marB="0" anchor="b"/>
                </a:tc>
              </a:tr>
              <a:tr h="182880">
                <a:tc>
                  <a:txBody>
                    <a:bodyPr/>
                    <a:lstStyle/>
                    <a:p>
                      <a:pPr algn="ctr">
                        <a:spcAft>
                          <a:spcPts val="0"/>
                        </a:spcAft>
                      </a:pPr>
                      <a:r>
                        <a:rPr lang="ru-RU" sz="600">
                          <a:effectLst/>
                        </a:rPr>
                        <a:t>кирпич</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бетон</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0,9</a:t>
                      </a:r>
                      <a:endParaRPr lang="ru-RU" sz="700">
                        <a:effectLst/>
                        <a:latin typeface="Calibri"/>
                        <a:ea typeface="Calibri"/>
                        <a:cs typeface="Times New Roman"/>
                      </a:endParaRPr>
                    </a:p>
                  </a:txBody>
                  <a:tcPr marL="40171" marR="40171" marT="0" marB="0" anchor="b"/>
                </a:tc>
              </a:tr>
              <a:tr h="182880">
                <a:tc>
                  <a:txBody>
                    <a:bodyPr/>
                    <a:lstStyle/>
                    <a:p>
                      <a:pPr algn="ctr">
                        <a:spcAft>
                          <a:spcPts val="0"/>
                        </a:spcAft>
                      </a:pPr>
                      <a:r>
                        <a:rPr lang="ru-RU" sz="600">
                          <a:effectLst/>
                        </a:rPr>
                        <a:t>бетон</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бетон</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0,9</a:t>
                      </a:r>
                      <a:endParaRPr lang="ru-RU" sz="700">
                        <a:effectLst/>
                        <a:latin typeface="Calibri"/>
                        <a:ea typeface="Calibri"/>
                        <a:cs typeface="Times New Roman"/>
                      </a:endParaRPr>
                    </a:p>
                  </a:txBody>
                  <a:tcPr marL="40171" marR="40171" marT="0" marB="0" anchor="b"/>
                </a:tc>
              </a:tr>
              <a:tr h="100601">
                <a:tc>
                  <a:txBody>
                    <a:bodyPr/>
                    <a:lstStyle/>
                    <a:p>
                      <a:pPr algn="ctr">
                        <a:spcAft>
                          <a:spcPts val="0"/>
                        </a:spcAft>
                      </a:pPr>
                      <a:r>
                        <a:rPr lang="ru-RU" sz="600">
                          <a:effectLst/>
                        </a:rPr>
                        <a:t>кирпич</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дерево</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tc>
                <a:tc>
                  <a:txBody>
                    <a:bodyPr/>
                    <a:lstStyle/>
                    <a:p>
                      <a:pPr algn="ctr">
                        <a:spcAft>
                          <a:spcPts val="0"/>
                        </a:spcAft>
                      </a:pPr>
                      <a:r>
                        <a:rPr lang="ru-RU" sz="600">
                          <a:effectLst/>
                        </a:rPr>
                        <a:t>местное</a:t>
                      </a:r>
                      <a:endParaRPr lang="ru-RU" sz="700">
                        <a:effectLst/>
                        <a:latin typeface="Calibri"/>
                        <a:ea typeface="Calibri"/>
                        <a:cs typeface="Times New Roman"/>
                      </a:endParaRPr>
                    </a:p>
                  </a:txBody>
                  <a:tcPr marL="40171" marR="40171" marT="0" marB="0"/>
                </a:tc>
                <a:tc>
                  <a:txBody>
                    <a:bodyPr/>
                    <a:lstStyle/>
                    <a:p>
                      <a:pPr algn="ctr">
                        <a:spcAft>
                          <a:spcPts val="0"/>
                        </a:spcAft>
                      </a:pPr>
                      <a:r>
                        <a:rPr lang="ru-RU" sz="600">
                          <a:effectLst/>
                        </a:rPr>
                        <a:t>1,7</a:t>
                      </a:r>
                      <a:endParaRPr lang="ru-RU" sz="700">
                        <a:effectLst/>
                        <a:latin typeface="Calibri"/>
                        <a:ea typeface="Calibri"/>
                        <a:cs typeface="Times New Roman"/>
                      </a:endParaRPr>
                    </a:p>
                  </a:txBody>
                  <a:tcPr marL="40171" marR="40171" marT="0" marB="0" anchor="b"/>
                </a:tc>
              </a:tr>
              <a:tr h="182880">
                <a:tc>
                  <a:txBody>
                    <a:bodyPr/>
                    <a:lstStyle/>
                    <a:p>
                      <a:pPr algn="ctr">
                        <a:spcAft>
                          <a:spcPts val="0"/>
                        </a:spcAft>
                      </a:pPr>
                      <a:r>
                        <a:rPr lang="ru-RU" sz="600">
                          <a:effectLst/>
                        </a:rPr>
                        <a:t>кирпич</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бетон</a:t>
                      </a:r>
                      <a:endParaRPr lang="ru-RU" sz="700">
                        <a:effectLst/>
                        <a:latin typeface="Calibri"/>
                        <a:ea typeface="Calibri"/>
                        <a:cs typeface="Times New Roman"/>
                      </a:endParaRPr>
                    </a:p>
                  </a:txBody>
                  <a:tcPr marL="40171" marR="40171" marT="0" marB="0" anchor="b"/>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tc>
                <a:tc>
                  <a:txBody>
                    <a:bodyPr/>
                    <a:lstStyle/>
                    <a:p>
                      <a:pPr algn="ctr">
                        <a:spcAft>
                          <a:spcPts val="0"/>
                        </a:spcAft>
                      </a:pPr>
                      <a:r>
                        <a:rPr lang="ru-RU" sz="600">
                          <a:effectLst/>
                        </a:rPr>
                        <a:t>центральное</a:t>
                      </a:r>
                      <a:endParaRPr lang="ru-RU" sz="700">
                        <a:effectLst/>
                        <a:latin typeface="Calibri"/>
                        <a:ea typeface="Calibri"/>
                        <a:cs typeface="Times New Roman"/>
                      </a:endParaRPr>
                    </a:p>
                  </a:txBody>
                  <a:tcPr marL="40171" marR="40171" marT="0" marB="0"/>
                </a:tc>
                <a:tc>
                  <a:txBody>
                    <a:bodyPr/>
                    <a:lstStyle/>
                    <a:p>
                      <a:pPr algn="ctr">
                        <a:spcAft>
                          <a:spcPts val="0"/>
                        </a:spcAft>
                      </a:pPr>
                      <a:r>
                        <a:rPr lang="ru-RU" sz="600" dirty="0">
                          <a:effectLst/>
                        </a:rPr>
                        <a:t>1,9</a:t>
                      </a:r>
                      <a:endParaRPr lang="ru-RU" sz="700" dirty="0">
                        <a:effectLst/>
                        <a:latin typeface="Calibri"/>
                        <a:ea typeface="Calibri"/>
                        <a:cs typeface="Times New Roman"/>
                      </a:endParaRPr>
                    </a:p>
                  </a:txBody>
                  <a:tcPr marL="40171" marR="40171" marT="0" marB="0" anchor="b"/>
                </a:tc>
              </a:tr>
            </a:tbl>
          </a:graphicData>
        </a:graphic>
      </p:graphicFrame>
    </p:spTree>
    <p:extLst>
      <p:ext uri="{BB962C8B-B14F-4D97-AF65-F5344CB8AC3E}">
        <p14:creationId xmlns:p14="http://schemas.microsoft.com/office/powerpoint/2010/main" val="431012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500" b="1" dirty="0" smtClean="0"/>
              <a:t>Тест </a:t>
            </a:r>
            <a:r>
              <a:rPr lang="ru-RU" sz="2500" b="1" dirty="0"/>
              <a:t>проверки нормальности распределения доз облучения населения. </a:t>
            </a:r>
          </a:p>
        </p:txBody>
      </p:sp>
      <p:pic>
        <p:nvPicPr>
          <p:cNvPr id="4" name="Объект 3"/>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5035"/>
          <a:stretch/>
        </p:blipFill>
        <p:spPr bwMode="auto">
          <a:xfrm>
            <a:off x="1403648" y="1700810"/>
            <a:ext cx="5904656" cy="3168352"/>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1115616" y="5733257"/>
            <a:ext cx="7272808" cy="369332"/>
          </a:xfrm>
          <a:prstGeom prst="rect">
            <a:avLst/>
          </a:prstGeom>
          <a:noFill/>
        </p:spPr>
        <p:txBody>
          <a:bodyPr wrap="square" rtlCol="0">
            <a:spAutoFit/>
          </a:bodyPr>
          <a:lstStyle/>
          <a:p>
            <a:r>
              <a:rPr lang="ru-RU" dirty="0" smtClean="0"/>
              <a:t>Данные теста указывают распределение отличное от нормального (р</a:t>
            </a:r>
            <a:r>
              <a:rPr lang="en-US" dirty="0" smtClean="0"/>
              <a:t>&lt;</a:t>
            </a:r>
            <a:r>
              <a:rPr lang="ru-RU" dirty="0" smtClean="0"/>
              <a:t>0,01)</a:t>
            </a:r>
            <a:endParaRPr lang="ru-RU" dirty="0"/>
          </a:p>
        </p:txBody>
      </p:sp>
    </p:spTree>
    <p:extLst>
      <p:ext uri="{BB962C8B-B14F-4D97-AF65-F5344CB8AC3E}">
        <p14:creationId xmlns:p14="http://schemas.microsoft.com/office/powerpoint/2010/main" val="3252930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500" b="1" dirty="0" smtClean="0"/>
              <a:t>Прямая </a:t>
            </a:r>
            <a:r>
              <a:rPr lang="ru-RU" sz="2500" b="1" dirty="0"/>
              <a:t>корреляция между материалом стен и дозой, обусловленной влиянием радона в воздухе жилых помещений </a:t>
            </a:r>
          </a:p>
        </p:txBody>
      </p:sp>
      <p:pic>
        <p:nvPicPr>
          <p:cNvPr id="4" name="Объект 3"/>
          <p:cNvPicPr>
            <a:picLocks noGrp="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609600" y="1600200"/>
            <a:ext cx="7924800" cy="4114800"/>
          </a:xfrm>
          <a:prstGeom prst="rect">
            <a:avLst/>
          </a:prstGeom>
        </p:spPr>
      </p:pic>
      <p:sp>
        <p:nvSpPr>
          <p:cNvPr id="5" name="TextBox 4"/>
          <p:cNvSpPr txBox="1"/>
          <p:nvPr/>
        </p:nvSpPr>
        <p:spPr>
          <a:xfrm>
            <a:off x="827584" y="5733257"/>
            <a:ext cx="7488832" cy="584775"/>
          </a:xfrm>
          <a:prstGeom prst="rect">
            <a:avLst/>
          </a:prstGeom>
          <a:noFill/>
        </p:spPr>
        <p:txBody>
          <a:bodyPr wrap="square" rtlCol="0">
            <a:spAutoFit/>
          </a:bodyPr>
          <a:lstStyle/>
          <a:p>
            <a:r>
              <a:rPr lang="ru-RU" sz="1600" dirty="0"/>
              <a:t>Рис. 2 – Влияние материала стен на дозу облучения, где 1 – бетон, 2 – дерево, </a:t>
            </a:r>
          </a:p>
          <a:p>
            <a:r>
              <a:rPr lang="ru-RU" sz="1600" dirty="0"/>
              <a:t>3 – кирпич.</a:t>
            </a:r>
          </a:p>
        </p:txBody>
      </p:sp>
    </p:spTree>
    <p:extLst>
      <p:ext uri="{BB962C8B-B14F-4D97-AF65-F5344CB8AC3E}">
        <p14:creationId xmlns:p14="http://schemas.microsoft.com/office/powerpoint/2010/main" val="3513788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500" b="1" dirty="0">
                <a:solidFill>
                  <a:srgbClr val="FFFFFF"/>
                </a:solidFill>
              </a:rPr>
              <a:t>Прямая корреляция между материалом стен и дозой, обусловленной влиянием радона в воздухе жилых помещений </a:t>
            </a:r>
            <a:endParaRPr lang="ru-RU" dirty="0"/>
          </a:p>
        </p:txBody>
      </p:sp>
      <p:sp>
        <p:nvSpPr>
          <p:cNvPr id="3" name="Объект 2"/>
          <p:cNvSpPr>
            <a:spLocks noGrp="1"/>
          </p:cNvSpPr>
          <p:nvPr>
            <p:ph sz="quarter" idx="13"/>
          </p:nvPr>
        </p:nvSpPr>
        <p:spPr/>
        <p:txBody>
          <a:bodyPr>
            <a:normAutofit/>
          </a:bodyPr>
          <a:lstStyle/>
          <a:p>
            <a:r>
              <a:rPr lang="ru-RU" sz="2400" dirty="0"/>
              <a:t>По графику видно довольно существенное отличие в меньшую сторону бетонных стен. И отсутствие разницы между деревянными и кирпичными стенами. Мы связываем данную тенденцию с типом жилых домов. Бетонные конструкции чаще применяются в многоэтажной плановой застройке, а дерево и силикат – в частной. Для более детального исследования требуются большие масштабы исследования всего Слуцкого района, которые запланированы на зиму 2020/2021 годов.</a:t>
            </a:r>
          </a:p>
          <a:p>
            <a:endParaRPr lang="ru-RU" sz="2400" dirty="0"/>
          </a:p>
        </p:txBody>
      </p:sp>
    </p:spTree>
    <p:extLst>
      <p:ext uri="{BB962C8B-B14F-4D97-AF65-F5344CB8AC3E}">
        <p14:creationId xmlns:p14="http://schemas.microsoft.com/office/powerpoint/2010/main" val="2590588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500" b="1" dirty="0" smtClean="0"/>
              <a:t>изменения дозы от материала пола</a:t>
            </a:r>
            <a:endParaRPr lang="ru-RU" sz="2500" b="1" dirty="0"/>
          </a:p>
        </p:txBody>
      </p:sp>
      <p:sp>
        <p:nvSpPr>
          <p:cNvPr id="3" name="Объект 2"/>
          <p:cNvSpPr>
            <a:spLocks noGrp="1"/>
          </p:cNvSpPr>
          <p:nvPr>
            <p:ph sz="quarter" idx="13"/>
          </p:nvPr>
        </p:nvSpPr>
        <p:spPr/>
        <p:txBody>
          <a:bodyPr>
            <a:normAutofit/>
          </a:bodyPr>
          <a:lstStyle/>
          <a:p>
            <a:r>
              <a:rPr lang="ru-RU" sz="2400" dirty="0"/>
              <a:t>Довольно неожиданным стал факт достоверного (р &lt;0,05) отсутствия (</a:t>
            </a:r>
            <a:r>
              <a:rPr lang="en-US" sz="2400" dirty="0"/>
              <a:t>r</a:t>
            </a:r>
            <a:r>
              <a:rPr lang="ru-RU" sz="2400" dirty="0"/>
              <a:t> =0,17) существенной корреляции между дозой облучения радоном, содержащемся в воздухе жилых помещений, и материалом пола. Безусловно, при наличии деревянного пола в доме дозовая нагрузка несколько выше, но существенной её назвать нельзя (рис. 3)</a:t>
            </a:r>
          </a:p>
          <a:p>
            <a:r>
              <a:rPr lang="ru-RU" sz="2400" dirty="0"/>
              <a:t> </a:t>
            </a:r>
          </a:p>
          <a:p>
            <a:endParaRPr lang="ru-RU" dirty="0"/>
          </a:p>
        </p:txBody>
      </p:sp>
    </p:spTree>
    <p:extLst>
      <p:ext uri="{BB962C8B-B14F-4D97-AF65-F5344CB8AC3E}">
        <p14:creationId xmlns:p14="http://schemas.microsoft.com/office/powerpoint/2010/main" val="3346355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Rectangle 5"/>
          <p:cNvSpPr>
            <a:spLocks noGrp="1" noChangeArrowheads="1"/>
          </p:cNvSpPr>
          <p:nvPr>
            <p:ph type="title"/>
          </p:nvPr>
        </p:nvSpPr>
        <p:spPr>
          <a:xfrm>
            <a:off x="457200" y="274639"/>
            <a:ext cx="8229600" cy="561975"/>
          </a:xfrm>
        </p:spPr>
        <p:txBody>
          <a:bodyPr/>
          <a:lstStyle/>
          <a:p>
            <a:r>
              <a:rPr lang="ru-RU" sz="2500" b="1" dirty="0" smtClean="0"/>
              <a:t>           ЗЕМНЫЕ </a:t>
            </a:r>
            <a:r>
              <a:rPr lang="ru-RU" sz="2500" b="1" dirty="0"/>
              <a:t>РАДИОНУКЛИДЫ - РАДОН</a:t>
            </a:r>
          </a:p>
        </p:txBody>
      </p:sp>
      <p:pic>
        <p:nvPicPr>
          <p:cNvPr id="70660" name="Picture 4" descr="Радон-3"/>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a:xfrm>
            <a:off x="609600" y="1124744"/>
            <a:ext cx="7924800" cy="5184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8478809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500" b="1" dirty="0" smtClean="0"/>
              <a:t>изменения </a:t>
            </a:r>
            <a:r>
              <a:rPr lang="ru-RU" sz="2500" b="1" dirty="0"/>
              <a:t>дозы от материала пола</a:t>
            </a:r>
            <a:endParaRPr lang="ru-RU" sz="2500" dirty="0"/>
          </a:p>
        </p:txBody>
      </p:sp>
      <p:pic>
        <p:nvPicPr>
          <p:cNvPr id="4" name="Объект 3"/>
          <p:cNvPicPr>
            <a:picLocks noGrp="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899594" y="1844824"/>
            <a:ext cx="6984775" cy="3096344"/>
          </a:xfrm>
          <a:prstGeom prst="rect">
            <a:avLst/>
          </a:prstGeom>
        </p:spPr>
      </p:pic>
      <p:sp>
        <p:nvSpPr>
          <p:cNvPr id="6" name="Прямоугольник 5"/>
          <p:cNvSpPr/>
          <p:nvPr/>
        </p:nvSpPr>
        <p:spPr>
          <a:xfrm rot="10800000" flipV="1">
            <a:off x="1691681" y="4912672"/>
            <a:ext cx="6048673" cy="923330"/>
          </a:xfrm>
          <a:prstGeom prst="rect">
            <a:avLst/>
          </a:prstGeom>
        </p:spPr>
        <p:txBody>
          <a:bodyPr wrap="square">
            <a:spAutoFit/>
          </a:bodyPr>
          <a:lstStyle/>
          <a:p>
            <a:r>
              <a:rPr lang="ru-RU" dirty="0"/>
              <a:t>Рис. 3 – Влияние материала пола на дозу облучения, где 1 – бетон, 2 – дерево</a:t>
            </a:r>
          </a:p>
          <a:p>
            <a:r>
              <a:rPr lang="ru-RU" dirty="0"/>
              <a:t> </a:t>
            </a:r>
          </a:p>
        </p:txBody>
      </p:sp>
    </p:spTree>
    <p:extLst>
      <p:ext uri="{BB962C8B-B14F-4D97-AF65-F5344CB8AC3E}">
        <p14:creationId xmlns:p14="http://schemas.microsoft.com/office/powerpoint/2010/main" val="10602105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500" b="1" dirty="0" smtClean="0"/>
              <a:t>Изменения дозы от типа отопления и водоснабжения</a:t>
            </a:r>
            <a:endParaRPr lang="ru-RU" sz="2500" b="1" dirty="0"/>
          </a:p>
        </p:txBody>
      </p:sp>
      <p:sp>
        <p:nvSpPr>
          <p:cNvPr id="3" name="Объект 2"/>
          <p:cNvSpPr>
            <a:spLocks noGrp="1"/>
          </p:cNvSpPr>
          <p:nvPr>
            <p:ph sz="quarter" idx="13"/>
          </p:nvPr>
        </p:nvSpPr>
        <p:spPr/>
        <p:txBody>
          <a:bodyPr>
            <a:normAutofit/>
          </a:bodyPr>
          <a:lstStyle/>
          <a:p>
            <a:r>
              <a:rPr lang="ru-RU" sz="2400" dirty="0"/>
              <a:t>Также не удалось найти достоверной корреляции (</a:t>
            </a:r>
            <a:r>
              <a:rPr lang="en-US" sz="2400" dirty="0"/>
              <a:t>p</a:t>
            </a:r>
            <a:r>
              <a:rPr lang="ru-RU" sz="2400" dirty="0"/>
              <a:t> =0,2) между типом водоснабжения и уровнем радона в воздухе жилых помещений. Зато была найдена слабая (</a:t>
            </a:r>
            <a:r>
              <a:rPr lang="en-US" sz="2400" dirty="0"/>
              <a:t>r</a:t>
            </a:r>
            <a:r>
              <a:rPr lang="ru-RU" sz="2400" dirty="0"/>
              <a:t> =0,3), но достоверная (р &lt;0,95) коррелятивная связь между дозой за счет радона и типом отопления жилых домов. Как и ожидалось, при центральном отоплении жилых домов доза, обусловленная радоном несколько меньше, чем при местном отоплении (рис. 4).</a:t>
            </a:r>
          </a:p>
          <a:p>
            <a:r>
              <a:rPr lang="ru-RU" sz="2400" dirty="0"/>
              <a:t> </a:t>
            </a:r>
          </a:p>
          <a:p>
            <a:endParaRPr lang="ru-RU" dirty="0"/>
          </a:p>
        </p:txBody>
      </p:sp>
    </p:spTree>
    <p:extLst>
      <p:ext uri="{BB962C8B-B14F-4D97-AF65-F5344CB8AC3E}">
        <p14:creationId xmlns:p14="http://schemas.microsoft.com/office/powerpoint/2010/main" val="12261774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500" b="1" dirty="0">
                <a:solidFill>
                  <a:srgbClr val="FFFFFF"/>
                </a:solidFill>
              </a:rPr>
              <a:t>Изменения дозы от типа отопления и водоснабжения</a:t>
            </a:r>
            <a:endParaRPr lang="ru-RU" dirty="0"/>
          </a:p>
        </p:txBody>
      </p:sp>
      <p:pic>
        <p:nvPicPr>
          <p:cNvPr id="4" name="Объект 3"/>
          <p:cNvPicPr>
            <a:picLocks noGrp="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609600" y="1600200"/>
            <a:ext cx="7924800" cy="4114800"/>
          </a:xfrm>
          <a:prstGeom prst="rect">
            <a:avLst/>
          </a:prstGeom>
        </p:spPr>
      </p:pic>
      <p:sp>
        <p:nvSpPr>
          <p:cNvPr id="5" name="TextBox 4"/>
          <p:cNvSpPr txBox="1"/>
          <p:nvPr/>
        </p:nvSpPr>
        <p:spPr>
          <a:xfrm>
            <a:off x="1979712" y="5661248"/>
            <a:ext cx="5760640" cy="646331"/>
          </a:xfrm>
          <a:prstGeom prst="rect">
            <a:avLst/>
          </a:prstGeom>
          <a:noFill/>
        </p:spPr>
        <p:txBody>
          <a:bodyPr wrap="square" rtlCol="0">
            <a:spAutoFit/>
          </a:bodyPr>
          <a:lstStyle/>
          <a:p>
            <a:r>
              <a:rPr lang="ru-RU" dirty="0"/>
              <a:t>Рис. 4 – Влияние типа отопления на дозу облучения, где 1 – центральное отопление, 2 – местное отопление</a:t>
            </a:r>
          </a:p>
        </p:txBody>
      </p:sp>
    </p:spTree>
    <p:extLst>
      <p:ext uri="{BB962C8B-B14F-4D97-AF65-F5344CB8AC3E}">
        <p14:creationId xmlns:p14="http://schemas.microsoft.com/office/powerpoint/2010/main" val="6579839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500" b="1" dirty="0" smtClean="0"/>
              <a:t>                  Картирование результатов</a:t>
            </a:r>
            <a:endParaRPr lang="ru-RU" sz="2500" b="1" dirty="0"/>
          </a:p>
        </p:txBody>
      </p:sp>
      <p:sp>
        <p:nvSpPr>
          <p:cNvPr id="3" name="Объект 2"/>
          <p:cNvSpPr>
            <a:spLocks noGrp="1"/>
          </p:cNvSpPr>
          <p:nvPr>
            <p:ph sz="quarter" idx="13"/>
          </p:nvPr>
        </p:nvSpPr>
        <p:spPr/>
        <p:txBody>
          <a:bodyPr>
            <a:normAutofit/>
          </a:bodyPr>
          <a:lstStyle/>
          <a:p>
            <a:r>
              <a:rPr lang="ru-RU" sz="2400" dirty="0"/>
              <a:t>Финальным этапом анализа данных по уровням радона в воздухе жилых помещений и формируемым дозам стало картирование полученных результатов (рис. 5). На карте особенно отчетливо видна сильная неравномерность полученных результатов, а также необходимость проведения дальнейших исследований для уточнения данных.</a:t>
            </a:r>
          </a:p>
        </p:txBody>
      </p:sp>
    </p:spTree>
    <p:extLst>
      <p:ext uri="{BB962C8B-B14F-4D97-AF65-F5344CB8AC3E}">
        <p14:creationId xmlns:p14="http://schemas.microsoft.com/office/powerpoint/2010/main" val="30433712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dirty="0" smtClean="0"/>
              <a:t>             </a:t>
            </a:r>
            <a:r>
              <a:rPr lang="ru-RU" sz="2500" b="1" dirty="0" smtClean="0"/>
              <a:t>Картирование </a:t>
            </a:r>
            <a:r>
              <a:rPr lang="ru-RU" sz="2500" b="1" dirty="0"/>
              <a:t>результатов</a:t>
            </a:r>
            <a:endParaRPr lang="ru-RU" sz="2500" dirty="0"/>
          </a:p>
        </p:txBody>
      </p:sp>
      <p:pic>
        <p:nvPicPr>
          <p:cNvPr id="4" name="Объект 3"/>
          <p:cNvPicPr>
            <a:picLocks noGrp="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755576" y="1628801"/>
            <a:ext cx="7488832" cy="3913633"/>
          </a:xfrm>
          <a:prstGeom prst="rect">
            <a:avLst/>
          </a:prstGeom>
        </p:spPr>
      </p:pic>
      <p:sp>
        <p:nvSpPr>
          <p:cNvPr id="5" name="TextBox 4"/>
          <p:cNvSpPr txBox="1"/>
          <p:nvPr/>
        </p:nvSpPr>
        <p:spPr>
          <a:xfrm>
            <a:off x="1187624" y="5681400"/>
            <a:ext cx="6408712" cy="646331"/>
          </a:xfrm>
          <a:prstGeom prst="rect">
            <a:avLst/>
          </a:prstGeom>
          <a:noFill/>
        </p:spPr>
        <p:txBody>
          <a:bodyPr wrap="square" rtlCol="0">
            <a:spAutoFit/>
          </a:bodyPr>
          <a:lstStyle/>
          <a:p>
            <a:r>
              <a:rPr lang="ru-RU" dirty="0"/>
              <a:t>Рис. 5 – Карта дозовых нагрузок на население города Слуцка за счет воздействия радона, содержащегося в воздухе жилых помещений</a:t>
            </a:r>
          </a:p>
        </p:txBody>
      </p:sp>
    </p:spTree>
    <p:extLst>
      <p:ext uri="{BB962C8B-B14F-4D97-AF65-F5344CB8AC3E}">
        <p14:creationId xmlns:p14="http://schemas.microsoft.com/office/powerpoint/2010/main" val="3745450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500" b="1" dirty="0" smtClean="0"/>
              <a:t>                                       ВЫВОДЫ</a:t>
            </a:r>
            <a:endParaRPr lang="ru-RU" sz="2500" b="1" dirty="0"/>
          </a:p>
        </p:txBody>
      </p:sp>
      <p:sp>
        <p:nvSpPr>
          <p:cNvPr id="3" name="Объект 2"/>
          <p:cNvSpPr>
            <a:spLocks noGrp="1"/>
          </p:cNvSpPr>
          <p:nvPr>
            <p:ph sz="quarter" idx="13"/>
          </p:nvPr>
        </p:nvSpPr>
        <p:spPr/>
        <p:txBody>
          <a:bodyPr>
            <a:normAutofit/>
          </a:bodyPr>
          <a:lstStyle/>
          <a:p>
            <a:pPr marL="0" indent="0">
              <a:buNone/>
            </a:pPr>
            <a:r>
              <a:rPr lang="ru-RU" b="1" dirty="0"/>
              <a:t> </a:t>
            </a:r>
            <a:endParaRPr lang="ru-RU" dirty="0"/>
          </a:p>
          <a:p>
            <a:r>
              <a:rPr lang="ru-RU" sz="2000" dirty="0"/>
              <a:t>1. В городе Слуцке, который можно принимать за модельный для Республики Беларусь, за счет радона в воздухе жилых помещений формируются дозы от 0,9 до 3,7 </a:t>
            </a:r>
            <a:r>
              <a:rPr lang="ru-RU" sz="2000" dirty="0" err="1"/>
              <a:t>мЗв</a:t>
            </a:r>
            <a:r>
              <a:rPr lang="ru-RU" sz="2000" dirty="0"/>
              <a:t>/год, что вносит существенный вклад в формирование средней годовой дозы на население.</a:t>
            </a:r>
          </a:p>
          <a:p>
            <a:r>
              <a:rPr lang="ru-RU" sz="2000" dirty="0"/>
              <a:t>2. На формирование дозы облучения за счет радона в воздухе жилых помещений оказывают достоверное влияние материал стен и тип отопления. При использовании деревянных и силикатных строительных материалов, а также децентрализованной системы отопления жилых домов выше дозовые нагрузки на население. Данные архитектурные решения в большей степени характерны для частной жилой застройки, на которую и будет направлен дальнейший фокус исследов</a:t>
            </a:r>
            <a:r>
              <a:rPr lang="ru-RU" dirty="0"/>
              <a:t>аний</a:t>
            </a:r>
          </a:p>
        </p:txBody>
      </p:sp>
    </p:spTree>
    <p:extLst>
      <p:ext uri="{BB962C8B-B14F-4D97-AF65-F5344CB8AC3E}">
        <p14:creationId xmlns:p14="http://schemas.microsoft.com/office/powerpoint/2010/main" val="32201688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274639"/>
            <a:ext cx="8229600" cy="561975"/>
          </a:xfrm>
        </p:spPr>
        <p:txBody>
          <a:bodyPr/>
          <a:lstStyle/>
          <a:p>
            <a:r>
              <a:rPr lang="ru-RU" sz="2800" b="1" dirty="0" smtClean="0"/>
              <a:t>           </a:t>
            </a:r>
            <a:r>
              <a:rPr lang="ru-RU" sz="2500" b="1" dirty="0" smtClean="0"/>
              <a:t>ЗЕМНЫЕ </a:t>
            </a:r>
            <a:r>
              <a:rPr lang="ru-RU" sz="2500" b="1" dirty="0"/>
              <a:t>РАДИОНУКЛИДЫ - РАДОН</a:t>
            </a:r>
          </a:p>
        </p:txBody>
      </p:sp>
      <p:sp>
        <p:nvSpPr>
          <p:cNvPr id="69635" name="Rectangle 3"/>
          <p:cNvSpPr>
            <a:spLocks noGrp="1" noChangeArrowheads="1"/>
          </p:cNvSpPr>
          <p:nvPr>
            <p:ph sz="quarter" idx="13"/>
          </p:nvPr>
        </p:nvSpPr>
        <p:spPr>
          <a:xfrm>
            <a:off x="457200" y="908051"/>
            <a:ext cx="8229600" cy="5616575"/>
          </a:xfrm>
          <a:prstGeom prst="rect">
            <a:avLst/>
          </a:prstGeom>
        </p:spPr>
        <p:txBody>
          <a:bodyPr>
            <a:normAutofit/>
          </a:bodyPr>
          <a:lstStyle/>
          <a:p>
            <a:pPr>
              <a:lnSpc>
                <a:spcPct val="80000"/>
              </a:lnSpc>
              <a:buFontTx/>
              <a:buNone/>
            </a:pPr>
            <a:r>
              <a:rPr lang="ru-RU" sz="2400" dirty="0"/>
              <a:t>	Образующиеся в результате распада радона в воздухе его ДПР  тут же прикрепляются к микроскопическим пылинкам-аэрозолям. Поверхность легких у человека составляет несколько десятков квадратных метров. Поэтому легкие – хороший фильтр, осаждающий эти радиоактивные аэрозоли. ДПР радона "обстреливают" альфа и бета- частицами поверхность легких и обусловливают свыше 97 процентов дозы. Таким образом, большая часть облучения исходит от дочерних продуктов распада радона. Основной медико-биологический эффект облучения от радона и его ДПР – рак легких.</a:t>
            </a:r>
          </a:p>
          <a:p>
            <a:pPr>
              <a:lnSpc>
                <a:spcPct val="80000"/>
              </a:lnSpc>
              <a:buFontTx/>
              <a:buNone/>
            </a:pPr>
            <a:r>
              <a:rPr lang="ru-RU" sz="2400" dirty="0"/>
              <a:t>	Человек большую часть своей жизни (около 80% времени) проводит в помещениях (жилье, рабочие места), полагают, что среднегодовая концентрация радона в них в </a:t>
            </a:r>
            <a:r>
              <a:rPr lang="ru-RU" sz="2400" dirty="0">
                <a:solidFill>
                  <a:srgbClr val="D60093"/>
                </a:solidFill>
              </a:rPr>
              <a:t>20 Бк/м3</a:t>
            </a:r>
            <a:r>
              <a:rPr lang="ru-RU" sz="2400" dirty="0"/>
              <a:t> формирует индивидуальную дозовую нагрузку </a:t>
            </a:r>
            <a:r>
              <a:rPr lang="ru-RU" sz="2400" dirty="0">
                <a:solidFill>
                  <a:srgbClr val="D60093"/>
                </a:solidFill>
              </a:rPr>
              <a:t>1 </a:t>
            </a:r>
            <a:r>
              <a:rPr lang="ru-RU" sz="2400" dirty="0" err="1">
                <a:solidFill>
                  <a:srgbClr val="D60093"/>
                </a:solidFill>
              </a:rPr>
              <a:t>мЗв</a:t>
            </a:r>
            <a:r>
              <a:rPr lang="ru-RU" sz="2400" dirty="0">
                <a:solidFill>
                  <a:srgbClr val="D60093"/>
                </a:solidFill>
              </a:rPr>
              <a:t>/год</a:t>
            </a:r>
            <a:r>
              <a:rPr lang="ru-RU" sz="2400" dirty="0"/>
              <a:t>.</a:t>
            </a:r>
          </a:p>
        </p:txBody>
      </p:sp>
    </p:spTree>
    <p:extLst>
      <p:ext uri="{BB962C8B-B14F-4D97-AF65-F5344CB8AC3E}">
        <p14:creationId xmlns:p14="http://schemas.microsoft.com/office/powerpoint/2010/main" val="92942447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274639"/>
            <a:ext cx="8229600" cy="490537"/>
          </a:xfrm>
        </p:spPr>
        <p:txBody>
          <a:bodyPr>
            <a:normAutofit fontScale="90000"/>
          </a:bodyPr>
          <a:lstStyle/>
          <a:p>
            <a:r>
              <a:rPr lang="ru-RU" sz="2800" b="1" dirty="0" smtClean="0"/>
              <a:t>            ЗЕМНЫЕ </a:t>
            </a:r>
            <a:r>
              <a:rPr lang="ru-RU" sz="2800" b="1" dirty="0"/>
              <a:t>РАДИОНУКЛИДЫ - РАДОН</a:t>
            </a:r>
          </a:p>
        </p:txBody>
      </p:sp>
      <p:sp>
        <p:nvSpPr>
          <p:cNvPr id="65539" name="Rectangle 3"/>
          <p:cNvSpPr>
            <a:spLocks noGrp="1" noChangeArrowheads="1"/>
          </p:cNvSpPr>
          <p:nvPr>
            <p:ph sz="quarter" idx="13"/>
          </p:nvPr>
        </p:nvSpPr>
        <p:spPr>
          <a:xfrm>
            <a:off x="457200" y="908050"/>
            <a:ext cx="8229600" cy="5761038"/>
          </a:xfrm>
          <a:prstGeom prst="rect">
            <a:avLst/>
          </a:prstGeom>
        </p:spPr>
        <p:txBody>
          <a:bodyPr>
            <a:normAutofit/>
          </a:bodyPr>
          <a:lstStyle/>
          <a:p>
            <a:pPr>
              <a:lnSpc>
                <a:spcPct val="90000"/>
              </a:lnSpc>
            </a:pPr>
            <a:r>
              <a:rPr lang="ru-RU" sz="2400"/>
              <a:t>По оценке НКДАР (Научный комитет по действию атомной радиации ООН) воздействием радона и его дочерних продуктов распада (ДПР) обуславливает от </a:t>
            </a:r>
            <a:r>
              <a:rPr lang="ru-RU" sz="2400">
                <a:solidFill>
                  <a:srgbClr val="D60093"/>
                </a:solidFill>
              </a:rPr>
              <a:t>50%</a:t>
            </a:r>
            <a:r>
              <a:rPr lang="ru-RU" sz="2400"/>
              <a:t> до </a:t>
            </a:r>
            <a:r>
              <a:rPr lang="ru-RU" sz="2400">
                <a:solidFill>
                  <a:srgbClr val="D60093"/>
                </a:solidFill>
              </a:rPr>
              <a:t>75%</a:t>
            </a:r>
            <a:r>
              <a:rPr lang="ru-RU" sz="2400"/>
              <a:t> годовой индивидуальной эквивалентной дозы облучения, получаемой населением от естественных источников ионизирующего излучения. По оценкам экспертов МКРЗ облучение населения за счет радона и его ДПР обуславливает до 20% общего количества заболеваний раком легких (вторая по значимости причина после курения, которое определяет около 70% случаев).</a:t>
            </a:r>
          </a:p>
          <a:p>
            <a:pPr>
              <a:lnSpc>
                <a:spcPct val="90000"/>
              </a:lnSpc>
            </a:pPr>
            <a:r>
              <a:rPr lang="ru-RU" sz="2400"/>
              <a:t>Согласно данным НКРЗ (Национального комитета по радиационной защите) США население Америки подвергается воздействию радона, которое оценивается средней годовой дозой в </a:t>
            </a:r>
            <a:r>
              <a:rPr lang="ru-RU" sz="2400">
                <a:solidFill>
                  <a:srgbClr val="D60093"/>
                </a:solidFill>
              </a:rPr>
              <a:t>2 мЗв</a:t>
            </a:r>
            <a:r>
              <a:rPr lang="ru-RU" sz="2400"/>
              <a:t> на человека. </a:t>
            </a:r>
          </a:p>
        </p:txBody>
      </p:sp>
    </p:spTree>
    <p:extLst>
      <p:ext uri="{BB962C8B-B14F-4D97-AF65-F5344CB8AC3E}">
        <p14:creationId xmlns:p14="http://schemas.microsoft.com/office/powerpoint/2010/main" val="1099444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274639"/>
            <a:ext cx="8229600" cy="417512"/>
          </a:xfrm>
        </p:spPr>
        <p:txBody>
          <a:bodyPr>
            <a:normAutofit fontScale="90000"/>
          </a:bodyPr>
          <a:lstStyle/>
          <a:p>
            <a:r>
              <a:rPr lang="ru-RU" sz="2800" b="1" dirty="0" smtClean="0"/>
              <a:t>                ЗЕМНЫЕ </a:t>
            </a:r>
            <a:r>
              <a:rPr lang="ru-RU" sz="2800" b="1" dirty="0"/>
              <a:t>РАДИОНУКЛИДЫ - РАДОН</a:t>
            </a:r>
          </a:p>
        </p:txBody>
      </p:sp>
      <p:sp>
        <p:nvSpPr>
          <p:cNvPr id="91139" name="Rectangle 3"/>
          <p:cNvSpPr>
            <a:spLocks noGrp="1" noChangeArrowheads="1"/>
          </p:cNvSpPr>
          <p:nvPr>
            <p:ph sz="quarter" idx="13"/>
          </p:nvPr>
        </p:nvSpPr>
        <p:spPr>
          <a:xfrm>
            <a:off x="468313" y="908051"/>
            <a:ext cx="8229600" cy="5434013"/>
          </a:xfrm>
          <a:prstGeom prst="rect">
            <a:avLst/>
          </a:prstGeom>
        </p:spPr>
        <p:txBody>
          <a:bodyPr>
            <a:normAutofit/>
          </a:bodyPr>
          <a:lstStyle/>
          <a:p>
            <a:pPr>
              <a:lnSpc>
                <a:spcPct val="80000"/>
              </a:lnSpc>
              <a:buFontTx/>
              <a:buNone/>
            </a:pPr>
            <a:r>
              <a:rPr lang="ru-RU" sz="2800"/>
              <a:t>	Чтобы не пугать всех возможностью заболеть раком легких от облучения радоном, хотелось бы  указать на то, что каждый человек имеет мощный резерв в борьбе с раком легких. Речь идет о курении. На курящих радон действует в 10 раз сильнее, чем на некурящих. Два эти фактора не просто складываются, а разрушительным образом усиливают друг друга. Для некурящего человека концентрация радона как бы в 10 раз меньше, чем для курящего, например: из тысячи курящих людей, которые живут всю жизнь при концентрации радона 150 Бк/м3 , возможно пострадает 40 человек, и только 4 – из тысячи некурящих.</a:t>
            </a:r>
          </a:p>
        </p:txBody>
      </p:sp>
    </p:spTree>
    <p:extLst>
      <p:ext uri="{BB962C8B-B14F-4D97-AF65-F5344CB8AC3E}">
        <p14:creationId xmlns:p14="http://schemas.microsoft.com/office/powerpoint/2010/main" val="6796392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274639"/>
            <a:ext cx="8229600" cy="417512"/>
          </a:xfrm>
        </p:spPr>
        <p:txBody>
          <a:bodyPr>
            <a:normAutofit fontScale="90000"/>
          </a:bodyPr>
          <a:lstStyle/>
          <a:p>
            <a:r>
              <a:rPr lang="ru-RU" sz="2800" b="1" dirty="0" smtClean="0"/>
              <a:t>                ЗЕМНЫЕ </a:t>
            </a:r>
            <a:r>
              <a:rPr lang="ru-RU" sz="2800" b="1" dirty="0"/>
              <a:t>РАДИОНУКЛИДЫ - РАДОН</a:t>
            </a:r>
          </a:p>
        </p:txBody>
      </p:sp>
      <p:sp>
        <p:nvSpPr>
          <p:cNvPr id="81923" name="Rectangle 3"/>
          <p:cNvSpPr>
            <a:spLocks noGrp="1" noChangeArrowheads="1"/>
          </p:cNvSpPr>
          <p:nvPr>
            <p:ph sz="quarter" idx="13"/>
          </p:nvPr>
        </p:nvSpPr>
        <p:spPr>
          <a:xfrm>
            <a:off x="179389" y="765176"/>
            <a:ext cx="8785225" cy="6480175"/>
          </a:xfrm>
          <a:prstGeom prst="rect">
            <a:avLst/>
          </a:prstGeom>
        </p:spPr>
        <p:txBody>
          <a:bodyPr>
            <a:normAutofit/>
          </a:bodyPr>
          <a:lstStyle/>
          <a:p>
            <a:pPr>
              <a:lnSpc>
                <a:spcPct val="80000"/>
              </a:lnSpc>
              <a:buFontTx/>
              <a:buNone/>
            </a:pPr>
            <a:r>
              <a:rPr lang="ru-RU" sz="2800"/>
              <a:t>	</a:t>
            </a:r>
            <a:r>
              <a:rPr lang="ru-RU" sz="2200"/>
              <a:t>Почва и горные породы являются как непосредственным источником радона, так и природными материалами, которые используются в строительстве.  Образующийся  радон через трещины и поры в породах земной поверхности и строительных изделиях непрерывно поступают в атмосферный воздух, в жилые и рабочие помещения.</a:t>
            </a:r>
          </a:p>
          <a:p>
            <a:pPr>
              <a:lnSpc>
                <a:spcPct val="80000"/>
              </a:lnSpc>
              <a:buFontTx/>
              <a:buNone/>
            </a:pPr>
            <a:r>
              <a:rPr lang="ru-RU" sz="2200"/>
              <a:t>	Поступление радона в воздух помещений и сооружений в основном связано с геологическим пространством территории застройки.</a:t>
            </a:r>
          </a:p>
          <a:p>
            <a:pPr>
              <a:lnSpc>
                <a:spcPct val="80000"/>
              </a:lnSpc>
              <a:buFontTx/>
              <a:buNone/>
            </a:pPr>
            <a:r>
              <a:rPr lang="ru-RU" sz="2200"/>
              <a:t>	Высокие концентрации радона в почвенном воздухе образуются:</a:t>
            </a:r>
          </a:p>
          <a:p>
            <a:pPr>
              <a:lnSpc>
                <a:spcPct val="80000"/>
              </a:lnSpc>
              <a:buFontTx/>
              <a:buNone/>
            </a:pPr>
            <a:r>
              <a:rPr lang="ru-RU" sz="2200"/>
              <a:t>	 – при неглубоком залегании гранитных пород и хорошо проницаемых осадочных отложений, перекрывающих их;</a:t>
            </a:r>
          </a:p>
          <a:p>
            <a:pPr>
              <a:lnSpc>
                <a:spcPct val="80000"/>
              </a:lnSpc>
              <a:buFontTx/>
              <a:buNone/>
            </a:pPr>
            <a:r>
              <a:rPr lang="ru-RU" sz="2200"/>
              <a:t>	– в зонах тектонический нарушений, проникающих в осадочный чехол и являющихся путями миграции радона;</a:t>
            </a:r>
          </a:p>
          <a:p>
            <a:pPr>
              <a:lnSpc>
                <a:spcPct val="80000"/>
              </a:lnSpc>
              <a:buFontTx/>
              <a:buNone/>
            </a:pPr>
            <a:r>
              <a:rPr lang="ru-RU" sz="2200"/>
              <a:t>	– в зонах палеоврезов, заполненных хорошо проницаемыми песчано-гравийными отложениями, при неглубоко залегающих гранитных породах фундамента;</a:t>
            </a:r>
          </a:p>
          <a:p>
            <a:pPr>
              <a:lnSpc>
                <a:spcPct val="80000"/>
              </a:lnSpc>
              <a:buFontTx/>
              <a:buNone/>
            </a:pPr>
            <a:r>
              <a:rPr lang="ru-RU" sz="2200"/>
              <a:t>	– в зонах развития моренных радоногенерирующих отложений.</a:t>
            </a:r>
          </a:p>
        </p:txBody>
      </p:sp>
    </p:spTree>
    <p:extLst>
      <p:ext uri="{BB962C8B-B14F-4D97-AF65-F5344CB8AC3E}">
        <p14:creationId xmlns:p14="http://schemas.microsoft.com/office/powerpoint/2010/main" val="3151679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274639"/>
            <a:ext cx="8229600" cy="490537"/>
          </a:xfrm>
        </p:spPr>
        <p:txBody>
          <a:bodyPr>
            <a:normAutofit fontScale="90000"/>
          </a:bodyPr>
          <a:lstStyle/>
          <a:p>
            <a:r>
              <a:rPr lang="ru-RU" sz="2800" b="1">
                <a:solidFill>
                  <a:schemeClr val="hlink"/>
                </a:solidFill>
              </a:rPr>
              <a:t>ЗЕМНЫЕ РАДИОНУКЛИДЫ - РАДОН</a:t>
            </a:r>
          </a:p>
        </p:txBody>
      </p:sp>
      <p:sp>
        <p:nvSpPr>
          <p:cNvPr id="82947" name="Rectangle 3"/>
          <p:cNvSpPr>
            <a:spLocks noGrp="1" noChangeArrowheads="1"/>
          </p:cNvSpPr>
          <p:nvPr>
            <p:ph sz="quarter" idx="13"/>
          </p:nvPr>
        </p:nvSpPr>
        <p:spPr>
          <a:xfrm>
            <a:off x="179389" y="836614"/>
            <a:ext cx="8785225" cy="5761037"/>
          </a:xfrm>
          <a:prstGeom prst="rect">
            <a:avLst/>
          </a:prstGeom>
        </p:spPr>
        <p:txBody>
          <a:bodyPr>
            <a:normAutofit/>
          </a:bodyPr>
          <a:lstStyle/>
          <a:p>
            <a:pPr>
              <a:lnSpc>
                <a:spcPct val="80000"/>
              </a:lnSpc>
              <a:buFontTx/>
              <a:buNone/>
            </a:pPr>
            <a:r>
              <a:rPr lang="ru-RU" sz="2800"/>
              <a:t>	Средняя концентрация радона на открытом воздухе зависит от высоты, географической широты, температуры, силы ветра, атмосферного давления и существенно различается для разных точек земного шара. Влияние на концентрацию радона в атмосфере также оказывает удаленность от суши.  </a:t>
            </a:r>
          </a:p>
          <a:p>
            <a:pPr>
              <a:lnSpc>
                <a:spcPct val="80000"/>
              </a:lnSpc>
              <a:buFontTx/>
              <a:buNone/>
            </a:pPr>
            <a:r>
              <a:rPr lang="ru-RU" sz="2800"/>
              <a:t>	Средняя концентрация Rn в воздухе над поверхностью суши составляет </a:t>
            </a:r>
            <a:r>
              <a:rPr lang="ru-RU" sz="2800">
                <a:solidFill>
                  <a:srgbClr val="D60093"/>
                </a:solidFill>
              </a:rPr>
              <a:t>3 – 5 Бк/м3</a:t>
            </a:r>
            <a:r>
              <a:rPr lang="ru-RU" sz="2800"/>
              <a:t>, а над поверхностью океана существенно меньше.</a:t>
            </a:r>
          </a:p>
          <a:p>
            <a:pPr>
              <a:lnSpc>
                <a:spcPct val="80000"/>
              </a:lnSpc>
              <a:buFontTx/>
              <a:buNone/>
            </a:pPr>
            <a:r>
              <a:rPr lang="ru-RU" sz="2800"/>
              <a:t>	Среднесуточные значения концентрации Rn в воздухе зимой в 3–4 раза ниже, чем летом и осенью. В ходе годовых изменений концентрации Rn максимум обнаружен в летнее время и минимум – зимой.</a:t>
            </a:r>
          </a:p>
        </p:txBody>
      </p:sp>
    </p:spTree>
    <p:extLst>
      <p:ext uri="{BB962C8B-B14F-4D97-AF65-F5344CB8AC3E}">
        <p14:creationId xmlns:p14="http://schemas.microsoft.com/office/powerpoint/2010/main" val="11291303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274639"/>
            <a:ext cx="8229600" cy="490537"/>
          </a:xfrm>
        </p:spPr>
        <p:txBody>
          <a:bodyPr>
            <a:normAutofit fontScale="90000"/>
          </a:bodyPr>
          <a:lstStyle/>
          <a:p>
            <a:r>
              <a:rPr lang="ru-RU" sz="2800" b="1" dirty="0" smtClean="0"/>
              <a:t>                   ЗЕМНЫЕ </a:t>
            </a:r>
            <a:r>
              <a:rPr lang="ru-RU" sz="2800" b="1" dirty="0"/>
              <a:t>РАДИОНУКЛИДЫ - РАДОН</a:t>
            </a:r>
          </a:p>
        </p:txBody>
      </p:sp>
      <p:sp>
        <p:nvSpPr>
          <p:cNvPr id="98307" name="Rectangle 3"/>
          <p:cNvSpPr>
            <a:spLocks noGrp="1" noChangeArrowheads="1"/>
          </p:cNvSpPr>
          <p:nvPr>
            <p:ph sz="quarter" idx="13"/>
          </p:nvPr>
        </p:nvSpPr>
        <p:spPr>
          <a:xfrm>
            <a:off x="457200" y="908051"/>
            <a:ext cx="8229600" cy="5545138"/>
          </a:xfrm>
          <a:prstGeom prst="rect">
            <a:avLst/>
          </a:prstGeom>
        </p:spPr>
        <p:txBody>
          <a:bodyPr>
            <a:normAutofit/>
          </a:bodyPr>
          <a:lstStyle/>
          <a:p>
            <a:r>
              <a:rPr lang="ru-RU" sz="2800"/>
              <a:t>Концентрация радона вне помещений варьирует в довольно широ­ких пределах от </a:t>
            </a:r>
            <a:r>
              <a:rPr lang="ru-RU" sz="2800">
                <a:solidFill>
                  <a:srgbClr val="D60093"/>
                </a:solidFill>
              </a:rPr>
              <a:t>0,1 до 10 Бк/м3</a:t>
            </a:r>
            <a:r>
              <a:rPr lang="ru-RU" sz="2800"/>
              <a:t>. Высокие концентрации наблюдаются в районах геологических разломов. Вне помещений дозовая нагрузка, обусловленная радоном и его продуктами распада, составляет всего </a:t>
            </a:r>
            <a:r>
              <a:rPr lang="ru-RU" sz="2800">
                <a:solidFill>
                  <a:srgbClr val="D60093"/>
                </a:solidFill>
              </a:rPr>
              <a:t>0,15мЗв/год</a:t>
            </a:r>
            <a:r>
              <a:rPr lang="ru-RU" sz="2800"/>
              <a:t>.</a:t>
            </a:r>
          </a:p>
          <a:p>
            <a:r>
              <a:rPr lang="ru-RU" sz="2800"/>
              <a:t>В зонах с умеренным климатом концентрация радона в помещениях в среднем примерно в 8 раз выше, чем в наружном воздухе. В тропических странах концентрация радона в помещениях такая же, что и вне их.</a:t>
            </a:r>
          </a:p>
        </p:txBody>
      </p:sp>
    </p:spTree>
    <p:extLst>
      <p:ext uri="{BB962C8B-B14F-4D97-AF65-F5344CB8AC3E}">
        <p14:creationId xmlns:p14="http://schemas.microsoft.com/office/powerpoint/2010/main" val="3830659364"/>
      </p:ext>
    </p:extLst>
  </p:cSld>
  <p:clrMapOvr>
    <a:masterClrMapping/>
  </p:clrMapOvr>
  <p:timing>
    <p:tnLst>
      <p:par>
        <p:cTn id="1" dur="indefinite" restart="never" nodeType="tmRoot"/>
      </p:par>
    </p:tnLst>
  </p:timing>
</p:sld>
</file>

<file path=ppt/theme/theme1.xml><?xml version="1.0" encoding="utf-8"?>
<a:theme xmlns:a="http://schemas.openxmlformats.org/drawingml/2006/main" name="Горизонт">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Горизон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Горизон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123</TotalTime>
  <Words>1320</Words>
  <Application>Microsoft Office PowerPoint</Application>
  <PresentationFormat>Экран (4:3)</PresentationFormat>
  <Paragraphs>337</Paragraphs>
  <Slides>35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Горизонт</vt:lpstr>
      <vt:lpstr>               «Город Слуцк-здоровый город»</vt:lpstr>
      <vt:lpstr>                  ЗЕМНЫЕ РАДИОНУКЛИДЫ - РАДОН</vt:lpstr>
      <vt:lpstr>           ЗЕМНЫЕ РАДИОНУКЛИДЫ - РАДОН</vt:lpstr>
      <vt:lpstr>           ЗЕМНЫЕ РАДИОНУКЛИДЫ - РАДОН</vt:lpstr>
      <vt:lpstr>            ЗЕМНЫЕ РАДИОНУКЛИДЫ - РАДОН</vt:lpstr>
      <vt:lpstr>                ЗЕМНЫЕ РАДИОНУКЛИДЫ - РАДОН</vt:lpstr>
      <vt:lpstr>                ЗЕМНЫЕ РАДИОНУКЛИДЫ - РАДОН</vt:lpstr>
      <vt:lpstr>ЗЕМНЫЕ РАДИОНУКЛИДЫ - РАДОН</vt:lpstr>
      <vt:lpstr>                   ЗЕМНЫЕ РАДИОНУКЛИДЫ - РАДОН</vt:lpstr>
      <vt:lpstr>            ЗЕМНЫЕ РАДИОНУКЛИДЫ - РАДОН</vt:lpstr>
      <vt:lpstr>                   ЗЕМНЫЕ РАДИОНУКЛИДЫ - РАДОН</vt:lpstr>
      <vt:lpstr>           ЗЕМНЫЕ РАДИОНУКЛИДЫ - РАДОН</vt:lpstr>
      <vt:lpstr>                 ЗЕМНЫЕ РАДИОНУКЛИДЫ - РАДОН</vt:lpstr>
      <vt:lpstr>                  ЗЕМНЫЕ РАДИОНУКЛИДЫ - РАДОН</vt:lpstr>
      <vt:lpstr>                    ЗЕМНЫЕ РАДИОНУКЛИДЫ - РАДОН</vt:lpstr>
      <vt:lpstr>                    ЗЕМНЫЕ РАДИОНУКЛИДЫ - РАДОН</vt:lpstr>
      <vt:lpstr>                     КАК  ЗАЩИТИТЬСЯ  ОТ  РАДОНА</vt:lpstr>
      <vt:lpstr>           КАК  ЗАЩИТИТЬСЯ  ОТ  РАДОНА</vt:lpstr>
      <vt:lpstr>Дозовые нагрузки на население города Слуцка за счет облучения радоном в воздухе жилых помещений  </vt:lpstr>
      <vt:lpstr>Материалы собственных исследований</vt:lpstr>
      <vt:lpstr>Презентация PowerPoint</vt:lpstr>
      <vt:lpstr>Слуцкий район</vt:lpstr>
      <vt:lpstr>Материалы собственных исследований</vt:lpstr>
      <vt:lpstr>Материалы собственных исследований</vt:lpstr>
      <vt:lpstr>Данные об уровнях радона в воздухе жилых помещений и дозовых нагрузках на население г. Слуцка</vt:lpstr>
      <vt:lpstr>Тест проверки нормальности распределения доз облучения населения. </vt:lpstr>
      <vt:lpstr>Прямая корреляция между материалом стен и дозой, обусловленной влиянием радона в воздухе жилых помещений </vt:lpstr>
      <vt:lpstr>Прямая корреляция между материалом стен и дозой, обусловленной влиянием радона в воздухе жилых помещений </vt:lpstr>
      <vt:lpstr>изменения дозы от материала пола</vt:lpstr>
      <vt:lpstr>изменения дозы от материала пола</vt:lpstr>
      <vt:lpstr>Изменения дозы от типа отопления и водоснабжения</vt:lpstr>
      <vt:lpstr>Изменения дозы от типа отопления и водоснабжения</vt:lpstr>
      <vt:lpstr>                  Картирование результатов</vt:lpstr>
      <vt:lpstr>             Картирование результатов</vt:lpstr>
      <vt:lpstr>                                       ВЫВОДЫ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ЗЕМНЫЕ РАДИОНУКЛИДЫ - РАДОН</dc:title>
  <cp:lastModifiedBy>User</cp:lastModifiedBy>
  <cp:revision>14</cp:revision>
  <cp:lastPrinted>2020-10-23T08:00:05Z</cp:lastPrinted>
  <dcterms:modified xsi:type="dcterms:W3CDTF">2020-10-23T08:00:27Z</dcterms:modified>
</cp:coreProperties>
</file>