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4" r:id="rId3"/>
    <p:sldId id="285" r:id="rId4"/>
    <p:sldId id="257" r:id="rId5"/>
    <p:sldId id="258" r:id="rId6"/>
    <p:sldId id="259" r:id="rId7"/>
    <p:sldId id="260" r:id="rId8"/>
    <p:sldId id="261" r:id="rId9"/>
    <p:sldId id="269" r:id="rId10"/>
    <p:sldId id="270" r:id="rId11"/>
    <p:sldId id="271" r:id="rId12"/>
    <p:sldId id="284" r:id="rId13"/>
    <p:sldId id="279" r:id="rId14"/>
    <p:sldId id="306" r:id="rId15"/>
    <p:sldId id="307" r:id="rId16"/>
    <p:sldId id="308" r:id="rId17"/>
    <p:sldId id="281" r:id="rId18"/>
    <p:sldId id="309" r:id="rId19"/>
    <p:sldId id="310" r:id="rId20"/>
    <p:sldId id="275" r:id="rId21"/>
    <p:sldId id="276" r:id="rId22"/>
    <p:sldId id="277" r:id="rId23"/>
    <p:sldId id="282" r:id="rId24"/>
    <p:sldId id="29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76" autoAdjust="0"/>
  </p:normalViewPr>
  <p:slideViewPr>
    <p:cSldViewPr>
      <p:cViewPr varScale="1">
        <p:scale>
          <a:sx n="92" d="100"/>
          <a:sy n="92" d="100"/>
        </p:scale>
        <p:origin x="118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34603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Город Слуцк-здоровый город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7200" y="3140968"/>
            <a:ext cx="5712179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О реализации профилактического проекта </a:t>
            </a:r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915816" y="3933056"/>
            <a:ext cx="3600400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980728"/>
            <a:ext cx="6048672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Картинки по запросу цур 11 белар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1080120" cy="93610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16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Этапы реализации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1700808"/>
            <a:ext cx="6196405" cy="3960439"/>
          </a:xfrm>
        </p:spPr>
        <p:txBody>
          <a:bodyPr>
            <a:noAutofit/>
          </a:bodyPr>
          <a:lstStyle/>
          <a:p>
            <a:r>
              <a:rPr lang="ru-RU" sz="1100" dirty="0" smtClean="0"/>
              <a:t>Состав комиссии по реализации проекта    </a:t>
            </a:r>
            <a:r>
              <a:rPr lang="ru-RU" sz="1100" dirty="0"/>
              <a:t>«Город Слуцк – здоровый город» на </a:t>
            </a:r>
            <a:r>
              <a:rPr lang="ru-RU" sz="1100" dirty="0" smtClean="0"/>
              <a:t>2021 </a:t>
            </a:r>
            <a:r>
              <a:rPr lang="ru-RU" sz="1100" dirty="0"/>
              <a:t>– </a:t>
            </a:r>
            <a:r>
              <a:rPr lang="ru-RU" sz="1100" dirty="0" smtClean="0"/>
              <a:t>2025 </a:t>
            </a:r>
            <a:r>
              <a:rPr lang="ru-RU" sz="1100" dirty="0"/>
              <a:t>годы</a:t>
            </a:r>
            <a:r>
              <a:rPr lang="ru-RU" sz="1100" dirty="0" smtClean="0"/>
              <a:t>:</a:t>
            </a:r>
          </a:p>
          <a:p>
            <a:r>
              <a:rPr lang="ru-RU" sz="1100" dirty="0" smtClean="0"/>
              <a:t>Заместитель председателя Слуцкого РИК </a:t>
            </a:r>
            <a:r>
              <a:rPr lang="ru-RU" sz="1100" dirty="0" err="1" smtClean="0"/>
              <a:t>Чернушевич</a:t>
            </a:r>
            <a:r>
              <a:rPr lang="ru-RU" sz="1100" dirty="0" smtClean="0"/>
              <a:t> Н.В.</a:t>
            </a:r>
            <a:endParaRPr lang="ru-RU" sz="1100" dirty="0"/>
          </a:p>
          <a:p>
            <a:r>
              <a:rPr lang="ru-RU" sz="1100" dirty="0"/>
              <a:t>Начальник  управления по образованию Слуцкого районного исполнительного                                   комитета А.В. </a:t>
            </a:r>
            <a:r>
              <a:rPr lang="ru-RU" sz="1100" dirty="0" err="1"/>
              <a:t>Неделько</a:t>
            </a:r>
            <a:endParaRPr lang="ru-RU" sz="1100" dirty="0"/>
          </a:p>
          <a:p>
            <a:r>
              <a:rPr lang="ru-RU" sz="1100" dirty="0" smtClean="0"/>
              <a:t>Главный  </a:t>
            </a:r>
            <a:r>
              <a:rPr lang="ru-RU" sz="1100" dirty="0"/>
              <a:t>врач  ГУ «Слуцкий </a:t>
            </a:r>
            <a:r>
              <a:rPr lang="ru-RU" sz="1100" dirty="0" err="1"/>
              <a:t>зонЦГиЭ</a:t>
            </a:r>
            <a:r>
              <a:rPr lang="ru-RU" sz="1100" dirty="0"/>
              <a:t>» Кучко П.В.</a:t>
            </a:r>
          </a:p>
          <a:p>
            <a:r>
              <a:rPr lang="ru-RU" sz="1100" dirty="0" smtClean="0"/>
              <a:t>Начальник </a:t>
            </a:r>
            <a:r>
              <a:rPr lang="ru-RU" sz="1100" dirty="0"/>
              <a:t>отдела идеологической работы, культуры и по делам молодежи Слуцкого районного исполнительного </a:t>
            </a:r>
            <a:r>
              <a:rPr lang="ru-RU" sz="1100" dirty="0" smtClean="0"/>
              <a:t>комитета Рахманова Е.И.</a:t>
            </a:r>
          </a:p>
          <a:p>
            <a:r>
              <a:rPr lang="ru-RU" sz="1100" dirty="0" smtClean="0"/>
              <a:t>Начальник </a:t>
            </a:r>
            <a:r>
              <a:rPr lang="ru-RU" sz="1100" dirty="0"/>
              <a:t>отдела спорта и туризма Слуцкого районного исполнительного комитета</a:t>
            </a:r>
          </a:p>
          <a:p>
            <a:r>
              <a:rPr lang="ru-RU" sz="1100" dirty="0"/>
              <a:t>А.Е. </a:t>
            </a:r>
            <a:r>
              <a:rPr lang="ru-RU" sz="1100" dirty="0" err="1"/>
              <a:t>Вежновец</a:t>
            </a:r>
            <a:endParaRPr lang="ru-RU" sz="1100" dirty="0"/>
          </a:p>
          <a:p>
            <a:r>
              <a:rPr lang="ru-RU" sz="1100" dirty="0" smtClean="0"/>
              <a:t>Начальник  </a:t>
            </a:r>
            <a:r>
              <a:rPr lang="ru-RU" sz="1100" dirty="0"/>
              <a:t>управления по труду, занятости и социальной защиты населения В.И. Бойко</a:t>
            </a:r>
          </a:p>
          <a:p>
            <a:r>
              <a:rPr lang="ru-RU" sz="1100" dirty="0" smtClean="0"/>
              <a:t>Главный </a:t>
            </a:r>
            <a:r>
              <a:rPr lang="ru-RU" sz="1100" dirty="0"/>
              <a:t>врач  УЗ «Слуцкая центральная районная больница</a:t>
            </a:r>
          </a:p>
          <a:p>
            <a:r>
              <a:rPr lang="ru-RU" sz="1100" dirty="0"/>
              <a:t>О.Г. Лесников</a:t>
            </a:r>
          </a:p>
          <a:p>
            <a:r>
              <a:rPr lang="ru-RU" sz="1100" dirty="0" err="1" smtClean="0"/>
              <a:t>ВрИОД</a:t>
            </a:r>
            <a:r>
              <a:rPr lang="ru-RU" sz="1100" dirty="0" smtClean="0"/>
              <a:t> </a:t>
            </a:r>
            <a:r>
              <a:rPr lang="ru-RU" sz="1100" dirty="0"/>
              <a:t>начальника Слуцкого РОВД</a:t>
            </a:r>
          </a:p>
          <a:p>
            <a:r>
              <a:rPr lang="ru-RU" sz="1100" dirty="0" err="1" smtClean="0"/>
              <a:t>Чухольский</a:t>
            </a:r>
            <a:r>
              <a:rPr lang="ru-RU" sz="1100" dirty="0" smtClean="0"/>
              <a:t> С.Л.</a:t>
            </a:r>
            <a:endParaRPr lang="ru-RU" sz="1100" dirty="0"/>
          </a:p>
          <a:p>
            <a:r>
              <a:rPr lang="ru-RU" sz="1100" dirty="0" smtClean="0"/>
              <a:t>Главный  </a:t>
            </a:r>
            <a:r>
              <a:rPr lang="ru-RU" sz="1100" dirty="0"/>
              <a:t>редактор  ГУ «Редакция газеты «Слуцкий край» и программы радиовещания «Вести </a:t>
            </a:r>
            <a:r>
              <a:rPr lang="ru-RU" sz="1100" dirty="0" err="1"/>
              <a:t>Слутчины</a:t>
            </a:r>
            <a:r>
              <a:rPr lang="ru-RU" sz="1100" dirty="0"/>
              <a:t>»   И.М. </a:t>
            </a:r>
            <a:r>
              <a:rPr lang="ru-RU" sz="1100" dirty="0" smtClean="0"/>
              <a:t>Коваленко</a:t>
            </a:r>
          </a:p>
          <a:p>
            <a:r>
              <a:rPr lang="ru-RU" sz="1100" dirty="0" smtClean="0"/>
              <a:t>Директор КУП «</a:t>
            </a:r>
            <a:r>
              <a:rPr lang="ru-RU" sz="1100" dirty="0" err="1" smtClean="0"/>
              <a:t>Слуцкое</a:t>
            </a:r>
            <a:r>
              <a:rPr lang="ru-RU" sz="1100" dirty="0" smtClean="0"/>
              <a:t> ЖКХ» Воронько Н.Ф.</a:t>
            </a:r>
            <a:endParaRPr lang="ru-RU" sz="11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373217"/>
            <a:ext cx="3744416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66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Этапы реализации </a:t>
            </a:r>
            <a:br>
              <a:rPr lang="ru-RU" sz="2400" b="1" dirty="0" smtClean="0"/>
            </a:b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1484785"/>
            <a:ext cx="6196405" cy="360040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В</a:t>
            </a:r>
            <a:r>
              <a:rPr lang="ru-RU" dirty="0"/>
              <a:t> сентября, в центре города в рамках проекта «Город </a:t>
            </a:r>
            <a:r>
              <a:rPr lang="ru-RU" dirty="0" err="1"/>
              <a:t>СлуцкЗдоровый</a:t>
            </a:r>
            <a:r>
              <a:rPr lang="ru-RU" dirty="0"/>
              <a:t> город» «</a:t>
            </a:r>
            <a:r>
              <a:rPr lang="ru-RU" dirty="0" err="1"/>
              <a:t>СлуцкОблГарант</a:t>
            </a:r>
            <a:r>
              <a:rPr lang="ru-RU" dirty="0"/>
              <a:t>» провёл спортивный праздник «</a:t>
            </a:r>
            <a:r>
              <a:rPr lang="ru-RU" dirty="0" err="1"/>
              <a:t>Гарантздоровья</a:t>
            </a:r>
            <a:r>
              <a:rPr lang="ru-RU" dirty="0"/>
              <a:t>». Во время спортивного праздника «Гарант здоровья» прошёл </a:t>
            </a:r>
            <a:r>
              <a:rPr lang="ru-RU" dirty="0" err="1"/>
              <a:t>забег«Семейный</a:t>
            </a:r>
            <a:r>
              <a:rPr lang="ru-RU" dirty="0"/>
              <a:t> марафон</a:t>
            </a:r>
            <a:r>
              <a:rPr lang="ru-RU" dirty="0" smtClean="0"/>
              <a:t>».</a:t>
            </a:r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. </a:t>
            </a:r>
            <a:r>
              <a:rPr lang="ru-RU" dirty="0"/>
              <a:t>На мероприятии </a:t>
            </a:r>
            <a:r>
              <a:rPr lang="ru-RU" dirty="0" smtClean="0"/>
              <a:t>работали площадки</a:t>
            </a:r>
            <a:r>
              <a:rPr lang="ru-RU" dirty="0"/>
              <a:t>, представляющие различные виды спорта, развитые на </a:t>
            </a:r>
            <a:r>
              <a:rPr lang="ru-RU" dirty="0" err="1"/>
              <a:t>Случчине.Прошла</a:t>
            </a:r>
            <a:r>
              <a:rPr lang="ru-RU" dirty="0"/>
              <a:t> «Зарядка с чемпионом», был фитнес-блок. </a:t>
            </a:r>
            <a:endParaRPr lang="ru-RU" dirty="0" smtClean="0"/>
          </a:p>
          <a:p>
            <a:r>
              <a:rPr lang="ru-RU" dirty="0" smtClean="0"/>
              <a:t>ГУ </a:t>
            </a:r>
            <a:r>
              <a:rPr lang="ru-RU" dirty="0"/>
              <a:t>«Слуцкий зональный центр гигиены и эпидемиологии» </a:t>
            </a:r>
            <a:r>
              <a:rPr lang="ru-RU" dirty="0" smtClean="0"/>
              <a:t>проводил анкетирование </a:t>
            </a:r>
            <a:r>
              <a:rPr lang="ru-RU" dirty="0"/>
              <a:t>жителей города, измерение артериального </a:t>
            </a:r>
            <a:r>
              <a:rPr lang="ru-RU" dirty="0" err="1"/>
              <a:t>давления,консультативно</a:t>
            </a:r>
            <a:r>
              <a:rPr lang="ru-RU" dirty="0"/>
              <a:t>-методическую помощь по правильному питанию, </a:t>
            </a:r>
            <a:r>
              <a:rPr lang="ru-RU" dirty="0" smtClean="0"/>
              <a:t>здоровому образу </a:t>
            </a:r>
            <a:r>
              <a:rPr lang="ru-RU" dirty="0"/>
              <a:t>жизни, профилактике неинфекционных </a:t>
            </a:r>
            <a:r>
              <a:rPr lang="ru-RU" dirty="0" err="1"/>
              <a:t>заболеваний.Осуществлялась</a:t>
            </a:r>
            <a:r>
              <a:rPr lang="ru-RU" dirty="0"/>
              <a:t> работа с молодежью по профилактике ИППП, ВИЧ-инфекции.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97153"/>
            <a:ext cx="367240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58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Спортивный праздник</a:t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256" y="2132856"/>
            <a:ext cx="3614152" cy="203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32856"/>
            <a:ext cx="331236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05065"/>
            <a:ext cx="3298636" cy="165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\\Лесун\общие документы\Игнатович\эл.вх\2020\Январь\фото Гарант здоровья\P1060758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256" y="4005065"/>
            <a:ext cx="3614152" cy="171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662473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92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По инициативе ГУ «Слуцкий </a:t>
            </a:r>
            <a:r>
              <a:rPr lang="ru-RU" sz="2400" b="1" dirty="0" err="1" smtClean="0"/>
              <a:t>зонЦГиЭ</a:t>
            </a:r>
            <a:r>
              <a:rPr lang="ru-RU" sz="2400" b="1" dirty="0" smtClean="0"/>
              <a:t>» принято решение о расширении зон свободных от курения </a:t>
            </a:r>
            <a:endParaRPr lang="ru-RU" sz="24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681" y="2132857"/>
            <a:ext cx="304800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157192"/>
            <a:ext cx="4032448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Участие в республиканской информационно-образовательной акции «Беларусь против табака»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9865" y="2119313"/>
            <a:ext cx="4803632" cy="360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92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Слуцкий район занял 1 место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19257"/>
            <a:ext cx="5832648" cy="360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61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Гигиенические проекты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1700809"/>
            <a:ext cx="6196405" cy="345638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«Школа –территория здоровья» всего 39 учреждений.(100% от общего количества школ)</a:t>
            </a:r>
          </a:p>
          <a:p>
            <a:r>
              <a:rPr lang="ru-RU" dirty="0" smtClean="0"/>
              <a:t>Гигиеническая оценка организации образовательного процесса на 2-й 3-ей ступенях обучения в учреждениях общего среднего образования РБ и его влияния на здоровье учащихся</a:t>
            </a:r>
          </a:p>
          <a:p>
            <a:r>
              <a:rPr lang="ru-RU" dirty="0" smtClean="0"/>
              <a:t>Пилотный проект в рамках социального проекта « В одном измерении» </a:t>
            </a:r>
          </a:p>
          <a:p>
            <a:r>
              <a:rPr lang="ru-RU" dirty="0" smtClean="0"/>
              <a:t>Оценка условий труда работников сельскохозяйственных организаций Слуцкого района</a:t>
            </a:r>
          </a:p>
          <a:p>
            <a:r>
              <a:rPr lang="ru-RU" dirty="0" smtClean="0"/>
              <a:t>Радон в воздухе жилых помещений населения г. Слуцка, в рамках профилактики неинфекционных заболеваний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941168"/>
            <a:ext cx="3960440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98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Мероприятия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1" y="1628800"/>
            <a:ext cx="6061288" cy="4094269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Размещено 353 материала </a:t>
            </a:r>
            <a:r>
              <a:rPr lang="ru-RU" dirty="0" smtClean="0"/>
              <a:t>на различные тематики на </a:t>
            </a:r>
            <a:r>
              <a:rPr lang="ru-RU" dirty="0" smtClean="0"/>
              <a:t>сайтах;</a:t>
            </a:r>
          </a:p>
          <a:p>
            <a:r>
              <a:rPr lang="ru-RU" dirty="0" smtClean="0"/>
              <a:t>111 выступлений по ТВ</a:t>
            </a:r>
            <a:endParaRPr lang="ru-RU" dirty="0" smtClean="0"/>
          </a:p>
          <a:p>
            <a:r>
              <a:rPr lang="ru-RU" dirty="0" smtClean="0"/>
              <a:t>Опубликовано </a:t>
            </a:r>
            <a:r>
              <a:rPr lang="ru-RU" dirty="0" smtClean="0"/>
              <a:t>111 </a:t>
            </a:r>
            <a:r>
              <a:rPr lang="ru-RU" dirty="0" smtClean="0"/>
              <a:t>статей в СМИ;</a:t>
            </a:r>
          </a:p>
          <a:p>
            <a:r>
              <a:rPr lang="ru-RU" dirty="0" smtClean="0"/>
              <a:t>Проведено </a:t>
            </a:r>
            <a:r>
              <a:rPr lang="ru-RU" dirty="0" smtClean="0"/>
              <a:t>6 </a:t>
            </a:r>
            <a:r>
              <a:rPr lang="ru-RU" dirty="0" smtClean="0"/>
              <a:t>акций  по анкетированию населения, анкетировано </a:t>
            </a:r>
            <a:r>
              <a:rPr lang="ru-RU" dirty="0" smtClean="0"/>
              <a:t>2878 </a:t>
            </a:r>
            <a:r>
              <a:rPr lang="ru-RU" dirty="0" smtClean="0"/>
              <a:t>человек.</a:t>
            </a:r>
          </a:p>
          <a:p>
            <a:r>
              <a:rPr lang="ru-RU" dirty="0" smtClean="0"/>
              <a:t>Проведено 24 семинара с участием 1520 человек</a:t>
            </a:r>
          </a:p>
          <a:p>
            <a:r>
              <a:rPr lang="ru-RU" dirty="0" smtClean="0"/>
              <a:t>Проведено </a:t>
            </a:r>
            <a:r>
              <a:rPr lang="ru-RU" dirty="0" smtClean="0"/>
              <a:t>701 лекция, </a:t>
            </a:r>
            <a:r>
              <a:rPr lang="ru-RU" dirty="0" smtClean="0"/>
              <a:t>групповых бесед , с участием </a:t>
            </a:r>
            <a:r>
              <a:rPr lang="ru-RU" dirty="0" smtClean="0"/>
              <a:t>156177 </a:t>
            </a:r>
            <a:r>
              <a:rPr lang="ru-RU" dirty="0" smtClean="0"/>
              <a:t>чел.</a:t>
            </a:r>
          </a:p>
          <a:p>
            <a:r>
              <a:rPr lang="ru-RU" dirty="0" smtClean="0"/>
              <a:t>Организована работа волонтерского клуба на базе ГУО «СШ№ 13»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229201"/>
            <a:ext cx="424847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54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Областная акция «Здоровье в каждой тарелке»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70" y="2038323"/>
            <a:ext cx="3569038" cy="34789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38324"/>
            <a:ext cx="3600400" cy="347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24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Областной конкурс плакатов «Выбирай сердцем»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127325"/>
            <a:ext cx="2880320" cy="16836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114021"/>
            <a:ext cx="3384376" cy="16969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904941"/>
            <a:ext cx="2880320" cy="19723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918245"/>
            <a:ext cx="3384376" cy="195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49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Проекты «Здоровые города»</a:t>
            </a:r>
            <a:endParaRPr lang="ru-RU" sz="2400" b="1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463040" y="1700808"/>
            <a:ext cx="6823710" cy="4392488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Проект Всемирной организации здравоохранения «Здоровые города» был организован в 1986 году и является средством для практической проверки и внедрения принципов стратегии Организации объединенных наций «Здоровье для всех».</a:t>
            </a:r>
          </a:p>
          <a:p>
            <a:r>
              <a:rPr lang="ru-RU" sz="1600" dirty="0" smtClean="0"/>
              <a:t>Другими словами это модель отношений между органами исполнительной власти и непосредственно населением- в рамках совместной деятельности по улучшению здоровья жителей и среды их обитания.</a:t>
            </a:r>
          </a:p>
          <a:p>
            <a:r>
              <a:rPr lang="ru-RU" sz="1600" dirty="0" smtClean="0"/>
              <a:t>Сегодня данный проект перерос в глобальное движение , объединившее около тысячи городов районов и поселков более чем в 30 странах европейского региона.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653136"/>
            <a:ext cx="702711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42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836712"/>
            <a:ext cx="6965245" cy="1202485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Акция по профилактике БСК на ОАО «Слуцкий КХП»</a:t>
            </a:r>
            <a:endParaRPr lang="ru-RU" sz="24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403" y="2119313"/>
            <a:ext cx="4087725" cy="202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77072"/>
            <a:ext cx="388843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0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Акция по профилактике БСК </a:t>
            </a:r>
            <a:r>
              <a:rPr lang="ru-RU" sz="2400" b="1" dirty="0" smtClean="0"/>
              <a:t>в ТД «Маяк»</a:t>
            </a:r>
            <a:endParaRPr lang="ru-RU" sz="24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19313"/>
            <a:ext cx="3024336" cy="202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\\Лесун\общие документы\Отдел общ.здоровья\Эл.Исходящая\Сайт\фото акции маяк  кхп\P10502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32856"/>
            <a:ext cx="316723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Лесун\общие документы\Игнатович\эл.вх\2020\Январь\фото акция БСК Маяк и ИППП подучётная категория\P10503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84" y="4221088"/>
            <a:ext cx="30666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Лесун\общие документы\Игнатович\эл.вх\2020\Январь\фото акция БСК Маяк и ИППП подучётная категория\P10503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846" y="4149080"/>
            <a:ext cx="31215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94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Акция в оздоровительном комплексе «Дельфин»</a:t>
            </a:r>
            <a:endParaRPr lang="ru-RU" sz="2400" b="1" dirty="0"/>
          </a:p>
        </p:txBody>
      </p:sp>
      <p:pic>
        <p:nvPicPr>
          <p:cNvPr id="2051" name="Picture 3" descr="\\Лесун\общие документы\Игнатович\эл.вх\2020\Январь\фото акции бск Дельфин\P10506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619" y="2204864"/>
            <a:ext cx="3493640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Лесун\общие документы\Игнатович\эл.вх\2020\Январь\фото акции бск Дельфин\P10506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4864"/>
            <a:ext cx="2922582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4797153"/>
            <a:ext cx="393069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85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Издательская деятельность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10 наименований </a:t>
            </a:r>
            <a:r>
              <a:rPr lang="ru-RU" dirty="0" smtClean="0"/>
              <a:t>по различным тематикам листовок с тиражом </a:t>
            </a:r>
            <a:r>
              <a:rPr lang="ru-RU" dirty="0" smtClean="0"/>
              <a:t>2800 </a:t>
            </a:r>
            <a:r>
              <a:rPr lang="ru-RU" dirty="0" smtClean="0"/>
              <a:t>шт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81 </a:t>
            </a:r>
            <a:r>
              <a:rPr lang="ru-RU" dirty="0" smtClean="0"/>
              <a:t>других информационных материалов </a:t>
            </a:r>
            <a:r>
              <a:rPr lang="ru-RU" dirty="0" smtClean="0"/>
              <a:t>тиражом14300 шт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11" y="4797153"/>
            <a:ext cx="4930865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64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ЦУР-Здоровые города-ЗОЖ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Одно целое и работа в этом направлении наша перспектива и наше преимущество.</a:t>
            </a:r>
          </a:p>
          <a:p>
            <a:r>
              <a:rPr lang="ru-RU" dirty="0" smtClean="0"/>
              <a:t>Спасибо </a:t>
            </a:r>
            <a:r>
              <a:rPr lang="ru-RU" smtClean="0"/>
              <a:t>за внимание.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5013176"/>
            <a:ext cx="4930865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918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Решение коллегии от 29.11.2019г. № 17.4 « О деятельности организаций здравоохранения по ФЗОЖ населения»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Продолжить межведомственную работу по укреплению здоровья населения, профилактике неинфекционных заболеваний и ФЗОЖ, которая интегрирована с сегодняшними задачами по достижению Целей устойчивого развития.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97153"/>
            <a:ext cx="309634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82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Цель проекта</a:t>
            </a:r>
            <a:endParaRPr lang="ru-RU" sz="24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63040" y="1700809"/>
            <a:ext cx="6196405" cy="316835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-Сделать здоровье населения города одним из основных приоритетов</a:t>
            </a:r>
          </a:p>
          <a:p>
            <a:r>
              <a:rPr lang="ru-RU" dirty="0" smtClean="0"/>
              <a:t>- формирование у населения мотивации на добровольный отказ от употребления  табачных изделий, алкоголя, наркотиков</a:t>
            </a:r>
          </a:p>
          <a:p>
            <a:r>
              <a:rPr lang="ru-RU" dirty="0" smtClean="0"/>
              <a:t>- снижение заболеваемости, </a:t>
            </a:r>
            <a:r>
              <a:rPr lang="ru-RU" dirty="0" err="1" smtClean="0"/>
              <a:t>инвалидизации</a:t>
            </a:r>
            <a:r>
              <a:rPr lang="ru-RU" dirty="0" smtClean="0"/>
              <a:t> и преждевременной смертности от заболеваний, причинно-связанных с образом жизни</a:t>
            </a:r>
          </a:p>
          <a:p>
            <a:r>
              <a:rPr lang="ru-RU" dirty="0" smtClean="0"/>
              <a:t>- увеличение средней продолжительности и качества жизни</a:t>
            </a:r>
          </a:p>
          <a:p>
            <a:r>
              <a:rPr lang="ru-RU" dirty="0" smtClean="0"/>
              <a:t>- пропаганда здорового образа жизни</a:t>
            </a:r>
          </a:p>
          <a:p>
            <a:r>
              <a:rPr lang="ru-RU" dirty="0" smtClean="0"/>
              <a:t>-мотивация населения к занятиям спортом и увеличение их физической активности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97153"/>
            <a:ext cx="3600400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39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Задачи проекта</a:t>
            </a:r>
            <a:endParaRPr lang="ru-RU" sz="2400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463040" y="2060847"/>
            <a:ext cx="6196405" cy="3240361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-чистая, физическая среда обитания </a:t>
            </a:r>
            <a:r>
              <a:rPr lang="en-US" dirty="0" smtClean="0"/>
              <a:t>(</a:t>
            </a:r>
            <a:r>
              <a:rPr lang="ru-RU" dirty="0" smtClean="0"/>
              <a:t>включая жилье</a:t>
            </a:r>
            <a:r>
              <a:rPr lang="en-US" dirty="0" smtClean="0"/>
              <a:t>)</a:t>
            </a:r>
            <a:endParaRPr lang="ru-RU" dirty="0" smtClean="0"/>
          </a:p>
          <a:p>
            <a:r>
              <a:rPr lang="ru-RU" dirty="0" smtClean="0"/>
              <a:t>-высокий уровень здоровья </a:t>
            </a:r>
            <a:r>
              <a:rPr lang="en-US" dirty="0" smtClean="0"/>
              <a:t>(</a:t>
            </a:r>
            <a:r>
              <a:rPr lang="ru-RU" dirty="0" smtClean="0"/>
              <a:t>низкая заболеваемость НИЗ и ИЗ</a:t>
            </a:r>
            <a:r>
              <a:rPr lang="en-US" dirty="0" smtClean="0"/>
              <a:t>)</a:t>
            </a:r>
            <a:endParaRPr lang="ru-RU" dirty="0" smtClean="0"/>
          </a:p>
          <a:p>
            <a:r>
              <a:rPr lang="ru-RU" dirty="0" smtClean="0"/>
              <a:t>-высокий уровень общедоступной медицинской помощи</a:t>
            </a:r>
          </a:p>
          <a:p>
            <a:r>
              <a:rPr lang="ru-RU" dirty="0" smtClean="0"/>
              <a:t>- удовлетворение основных нужд </a:t>
            </a:r>
            <a:r>
              <a:rPr lang="en-US" dirty="0" smtClean="0"/>
              <a:t>(</a:t>
            </a:r>
            <a:r>
              <a:rPr lang="ru-RU" dirty="0" smtClean="0"/>
              <a:t>пища, вода, жилье, достаточный уровень дохода, безопасность, работа</a:t>
            </a:r>
            <a:r>
              <a:rPr lang="en-US" dirty="0" smtClean="0"/>
              <a:t>)</a:t>
            </a:r>
            <a:endParaRPr lang="ru-RU" dirty="0" smtClean="0"/>
          </a:p>
          <a:p>
            <a:r>
              <a:rPr lang="ru-RU" dirty="0" smtClean="0"/>
              <a:t>-укрепление духовно-нравственных основ семьи</a:t>
            </a:r>
          </a:p>
          <a:p>
            <a:r>
              <a:rPr lang="ru-RU" dirty="0" smtClean="0"/>
              <a:t>-создание условий для охраны материнства и детства</a:t>
            </a:r>
          </a:p>
          <a:p>
            <a:r>
              <a:rPr lang="ru-RU" dirty="0" smtClean="0"/>
              <a:t>-улучшение качества жизни пациентов с хроническими заболеваниями</a:t>
            </a:r>
          </a:p>
          <a:p>
            <a:r>
              <a:rPr lang="ru-RU" dirty="0" smtClean="0"/>
              <a:t>-пропаганда здорового образа жизни – отказ от употребления алкоголя и табака, формирование стереотипов поведения, направленных на здоровое питание, регулярное занятие физическими упражнениями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5013176"/>
            <a:ext cx="4930865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59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Ожидаемые результаты от проекта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-повышение уровня знаний населения по основным факторам риска для здоровья и альтернативным формам поведения</a:t>
            </a:r>
          </a:p>
          <a:p>
            <a:r>
              <a:rPr lang="ru-RU" dirty="0" smtClean="0"/>
              <a:t>-повышение степени удовлетворенности населения-всех </a:t>
            </a:r>
            <a:r>
              <a:rPr lang="ru-RU" dirty="0" err="1" smtClean="0"/>
              <a:t>субьектов</a:t>
            </a:r>
            <a:r>
              <a:rPr lang="ru-RU" dirty="0" smtClean="0"/>
              <a:t> </a:t>
            </a:r>
            <a:r>
              <a:rPr lang="ru-RU" dirty="0" err="1" smtClean="0"/>
              <a:t>здоровьесберегающего</a:t>
            </a:r>
            <a:r>
              <a:rPr lang="ru-RU" dirty="0" smtClean="0"/>
              <a:t> пространства в самореализации и самоопределении в отношении к собственному здоровью как ценности, управляемой при помощи собственного поведения</a:t>
            </a:r>
          </a:p>
          <a:p>
            <a:r>
              <a:rPr lang="ru-RU" dirty="0" smtClean="0"/>
              <a:t>-повышение мотивации к двигательной деятельности, здоровому образу жизни</a:t>
            </a:r>
          </a:p>
          <a:p>
            <a:r>
              <a:rPr lang="ru-RU" dirty="0" smtClean="0"/>
              <a:t>-увеличение числа лиц, отказавшихся от употребления алкоголя и табака</a:t>
            </a:r>
          </a:p>
          <a:p>
            <a:r>
              <a:rPr lang="ru-RU" dirty="0" smtClean="0"/>
              <a:t>- увеличение показателей демографической безопасности в районе </a:t>
            </a:r>
            <a:r>
              <a:rPr lang="en-US" dirty="0" smtClean="0"/>
              <a:t>(</a:t>
            </a:r>
            <a:r>
              <a:rPr lang="ru-RU" dirty="0" smtClean="0"/>
              <a:t>увеличение рождаемости, снижение смертности</a:t>
            </a:r>
            <a:r>
              <a:rPr lang="en-US" dirty="0" smtClean="0"/>
              <a:t>)</a:t>
            </a:r>
            <a:endParaRPr lang="ru-RU" dirty="0" smtClean="0"/>
          </a:p>
          <a:p>
            <a:r>
              <a:rPr lang="ru-RU" dirty="0" smtClean="0"/>
              <a:t>- увеличение количества зарегистрированных браков</a:t>
            </a:r>
          </a:p>
          <a:p>
            <a:r>
              <a:rPr lang="ru-RU" dirty="0" smtClean="0"/>
              <a:t>-повышение доли лиц, ведущих образ жизни, сопутствующий сохранению здоровья и профилактике заболеваний</a:t>
            </a:r>
          </a:p>
          <a:p>
            <a:r>
              <a:rPr lang="ru-RU" dirty="0" smtClean="0"/>
              <a:t>-повышение физической активности населения города</a:t>
            </a:r>
          </a:p>
          <a:p>
            <a:r>
              <a:rPr lang="ru-RU" dirty="0" smtClean="0"/>
              <a:t>- снижение рисков развития заболеваний, связанных с поведением и образом жизни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085183"/>
            <a:ext cx="4104456" cy="86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44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404664"/>
            <a:ext cx="6965245" cy="1615403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Характеристика города</a:t>
            </a:r>
            <a:endParaRPr lang="ru-RU" sz="24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5618455"/>
              </p:ext>
            </p:extLst>
          </p:nvPr>
        </p:nvGraphicFramePr>
        <p:xfrm>
          <a:off x="1475656" y="2204864"/>
          <a:ext cx="6196013" cy="3528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96013"/>
              </a:tblGrid>
              <a:tr h="3528392">
                <a:tc>
                  <a:txBody>
                    <a:bodyPr/>
                    <a:lstStyle/>
                    <a:p>
                      <a:pPr marL="342900" lvl="0" indent="-342900" algn="just">
                        <a:buFont typeface="Courier New"/>
                        <a:buChar char="o"/>
                      </a:pPr>
                      <a:r>
                        <a:rPr lang="ru-RU" sz="1400" dirty="0">
                          <a:effectLst/>
                        </a:rPr>
                        <a:t>Город Слуцк  – расположен в 100 км от г. Минска, обладает развитой инфраструктурой для укрепления здоровья, активного отдыха, тенденцией к расширению жилищного строительства и благоустройства. </a:t>
                      </a:r>
                      <a:endParaRPr lang="ru-RU" dirty="0">
                        <a:effectLst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2924945"/>
            <a:ext cx="5316537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912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45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Характеристика города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1700809"/>
            <a:ext cx="6196405" cy="367240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городское </a:t>
            </a:r>
            <a:r>
              <a:rPr lang="ru-RU" dirty="0"/>
              <a:t>население </a:t>
            </a:r>
            <a:r>
              <a:rPr lang="ru-RU" dirty="0" smtClean="0"/>
              <a:t>составляет </a:t>
            </a:r>
            <a:r>
              <a:rPr lang="ru-RU" dirty="0"/>
              <a:t>большую часть проживающих на территории Слуцкого района – </a:t>
            </a:r>
            <a:r>
              <a:rPr lang="ru-RU" dirty="0" smtClean="0"/>
              <a:t>69,2% </a:t>
            </a:r>
            <a:r>
              <a:rPr lang="ru-RU" dirty="0"/>
              <a:t>(</a:t>
            </a:r>
            <a:r>
              <a:rPr lang="ru-RU" dirty="0" smtClean="0"/>
              <a:t>61700 </a:t>
            </a:r>
            <a:r>
              <a:rPr lang="ru-RU" dirty="0"/>
              <a:t>человек), сельское население – </a:t>
            </a:r>
            <a:r>
              <a:rPr lang="ru-RU" dirty="0" smtClean="0"/>
              <a:t>30,75% </a:t>
            </a:r>
            <a:r>
              <a:rPr lang="ru-RU" dirty="0"/>
              <a:t>(</a:t>
            </a:r>
            <a:r>
              <a:rPr lang="ru-RU" dirty="0" smtClean="0"/>
              <a:t>27400 </a:t>
            </a:r>
            <a:r>
              <a:rPr lang="ru-RU" dirty="0"/>
              <a:t>человек).</a:t>
            </a:r>
          </a:p>
          <a:p>
            <a:r>
              <a:rPr lang="ru-RU" dirty="0"/>
              <a:t>удельный вес мужского населения составляет – </a:t>
            </a:r>
            <a:r>
              <a:rPr lang="ru-RU" dirty="0" smtClean="0"/>
              <a:t>46,00%, </a:t>
            </a:r>
            <a:r>
              <a:rPr lang="ru-RU" dirty="0"/>
              <a:t>женского – </a:t>
            </a:r>
            <a:r>
              <a:rPr lang="ru-RU" dirty="0" smtClean="0"/>
              <a:t>53,98%. </a:t>
            </a:r>
          </a:p>
          <a:p>
            <a:r>
              <a:rPr lang="ru-RU" dirty="0" smtClean="0"/>
              <a:t>демографическая </a:t>
            </a:r>
            <a:r>
              <a:rPr lang="ru-RU" dirty="0"/>
              <a:t>ситуация на территории </a:t>
            </a:r>
            <a:r>
              <a:rPr lang="ru-RU" dirty="0" smtClean="0"/>
              <a:t>Слуцка, </a:t>
            </a:r>
            <a:r>
              <a:rPr lang="ru-RU" dirty="0"/>
              <a:t>характеризуется негативными тенденциями, так как регистрируется рост показателей смертности, в том числе лиц трудоспособного возраста, сохраняется естественная убыль населения.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157191"/>
            <a:ext cx="3816424" cy="79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4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Этапы реализации</a:t>
            </a:r>
            <a:br>
              <a:rPr lang="ru-RU" sz="2400" b="1" dirty="0" smtClean="0"/>
            </a:b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Решением </a:t>
            </a:r>
            <a:r>
              <a:rPr lang="ru-RU" dirty="0" smtClean="0"/>
              <a:t>№ 1428 </a:t>
            </a:r>
            <a:r>
              <a:rPr lang="ru-RU" dirty="0"/>
              <a:t>от </a:t>
            </a:r>
            <a:r>
              <a:rPr lang="ru-RU" dirty="0" smtClean="0"/>
              <a:t>14 мая 2021г</a:t>
            </a:r>
            <a:r>
              <a:rPr lang="ru-RU" dirty="0"/>
              <a:t>. утверждён </a:t>
            </a:r>
            <a:r>
              <a:rPr lang="ru-RU" dirty="0" smtClean="0"/>
              <a:t> </a:t>
            </a:r>
            <a:r>
              <a:rPr lang="ru-RU" dirty="0"/>
              <a:t>Комплексный план основных мероприятий по реализации на территории города Слуцк проекта «Город Слуцк – здоровый город» на </a:t>
            </a:r>
            <a:r>
              <a:rPr lang="ru-RU" dirty="0" smtClean="0"/>
              <a:t>2021-2025годы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97153"/>
            <a:ext cx="3168352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22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1115</TotalTime>
  <Words>931</Words>
  <Application>Microsoft Office PowerPoint</Application>
  <PresentationFormat>Экран (4:3)</PresentationFormat>
  <Paragraphs>91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Brush Script MT</vt:lpstr>
      <vt:lpstr>Constantia</vt:lpstr>
      <vt:lpstr>Courier New</vt:lpstr>
      <vt:lpstr>Franklin Gothic Book</vt:lpstr>
      <vt:lpstr>Rage Italic</vt:lpstr>
      <vt:lpstr>Кнопка</vt:lpstr>
      <vt:lpstr>Город Слуцк-здоровый город</vt:lpstr>
      <vt:lpstr>Проекты «Здоровые города»</vt:lpstr>
      <vt:lpstr>Решение коллегии от 29.11.2019г. № 17.4 « О деятельности организаций здравоохранения по ФЗОЖ населения»</vt:lpstr>
      <vt:lpstr>Цель проекта</vt:lpstr>
      <vt:lpstr>Задачи проекта</vt:lpstr>
      <vt:lpstr>Ожидаемые результаты от проекта</vt:lpstr>
      <vt:lpstr>Характеристика города</vt:lpstr>
      <vt:lpstr>Характеристика города</vt:lpstr>
      <vt:lpstr>Этапы реализации </vt:lpstr>
      <vt:lpstr>Этапы реализации</vt:lpstr>
      <vt:lpstr>Этапы реализации  </vt:lpstr>
      <vt:lpstr>Спортивный праздник </vt:lpstr>
      <vt:lpstr>По инициативе ГУ «Слуцкий зонЦГиЭ» принято решение о расширении зон свободных от курения </vt:lpstr>
      <vt:lpstr>Участие в республиканской информационно-образовательной акции «Беларусь против табака»</vt:lpstr>
      <vt:lpstr>Слуцкий район занял 1 место </vt:lpstr>
      <vt:lpstr>Гигиенические проекты</vt:lpstr>
      <vt:lpstr>Мероприятия</vt:lpstr>
      <vt:lpstr>Областная акция «Здоровье в каждой тарелке»</vt:lpstr>
      <vt:lpstr>Областной конкурс плакатов «Выбирай сердцем»</vt:lpstr>
      <vt:lpstr>Акция по профилактике БСК на ОАО «Слуцкий КХП»</vt:lpstr>
      <vt:lpstr>Акция по профилактике БСК в ТД «Маяк»</vt:lpstr>
      <vt:lpstr>Акция в оздоровительном комплексе «Дельфин»</vt:lpstr>
      <vt:lpstr>Издательская деятельность</vt:lpstr>
      <vt:lpstr>ЦУР-Здоровые города-ЗОЖ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 Слуцк-здоровый город</dc:title>
  <dc:creator>User-Pc</dc:creator>
  <cp:lastModifiedBy>User</cp:lastModifiedBy>
  <cp:revision>69</cp:revision>
  <cp:lastPrinted>2022-01-18T08:32:21Z</cp:lastPrinted>
  <dcterms:created xsi:type="dcterms:W3CDTF">2019-10-08T13:36:40Z</dcterms:created>
  <dcterms:modified xsi:type="dcterms:W3CDTF">2022-01-18T09:14:28Z</dcterms:modified>
</cp:coreProperties>
</file>