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2192000" cy="16256000"/>
  <p:notesSz cx="6797675" cy="9926638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9EA079"/>
    <a:srgbClr val="3299BC"/>
    <a:srgbClr val="0066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85BE263C-DBD7-4A20-BB59-AAB30ACAA65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532" autoAdjust="0"/>
  </p:normalViewPr>
  <p:slideViewPr>
    <p:cSldViewPr snapToGrid="0">
      <p:cViewPr>
        <p:scale>
          <a:sx n="40" d="100"/>
          <a:sy n="40" d="100"/>
        </p:scale>
        <p:origin x="-3360" y="-606"/>
      </p:cViewPr>
      <p:guideLst>
        <p:guide orient="horz" pos="512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25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4E09DD8E-315F-4512-9E6C-F84D5D4C0C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FDB8FDF-59AF-4088-B42D-C96A66C8F06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63B991D-C75D-4728-9896-674CF3207310}" type="datetime1">
              <a:rPr lang="ru-RU" smtClean="0"/>
              <a:t>17.08.2022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86E85BBF-7DB3-42AC-9951-7BC2B3F96B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C81D8E7E-971F-4F6F-B132-5E330BD1B5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1693AB-977E-4C32-A898-259D55505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608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65BD3BD-2C1A-4E79-845F-151B4A2ED205}" type="datetime1">
              <a:rPr lang="ru-RU" noProof="0" smtClean="0"/>
              <a:t>17.08.2022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8592BAA-516B-43E2-B8DD-AA00E74A268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1474354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38592BAA-516B-43E2-B8DD-AA00E74A268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734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xmlns="" id="{EC5B65ED-B7BE-481B-A87E-EA40FA0B8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rtlCol="0"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3255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 descr="Скругленный желтый фон">
            <a:extLst>
              <a:ext uri="{FF2B5EF4-FFF2-40B4-BE49-F238E27FC236}">
                <a16:creationId xmlns:a16="http://schemas.microsoft.com/office/drawing/2014/main" xmlns="" id="{EB5B0470-C426-4487-B57F-6FA944EC312C}"/>
              </a:ext>
            </a:extLst>
          </p:cNvPr>
          <p:cNvSpPr/>
          <p:nvPr userDrawn="1"/>
        </p:nvSpPr>
        <p:spPr>
          <a:xfrm>
            <a:off x="257442" y="990600"/>
            <a:ext cx="11677116" cy="14120856"/>
          </a:xfrm>
          <a:prstGeom prst="roundRect">
            <a:avLst>
              <a:gd name="adj" fmla="val 286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4186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8" Type="http://schemas.openxmlformats.org/officeDocument/2006/relationships/image" Target="../media/image5.png"/><Relationship Id="rId3" Type="http://schemas.openxmlformats.org/officeDocument/2006/relationships/image" Target="../media/image1.png"/><Relationship Id="rId1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15" Type="http://schemas.openxmlformats.org/officeDocument/2006/relationships/image" Target="../media/image11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 descr="Лента (полная)">
            <a:extLst>
              <a:ext uri="{FF2B5EF4-FFF2-40B4-BE49-F238E27FC236}">
                <a16:creationId xmlns:a16="http://schemas.microsoft.com/office/drawing/2014/main" xmlns="" id="{0F3FB797-10C5-4151-86CE-E41AA0907708}"/>
              </a:ext>
            </a:extLst>
          </p:cNvPr>
          <p:cNvGrpSpPr/>
          <p:nvPr/>
        </p:nvGrpSpPr>
        <p:grpSpPr>
          <a:xfrm>
            <a:off x="2404079" y="402317"/>
            <a:ext cx="7540462" cy="2956983"/>
            <a:chOff x="1612331" y="358878"/>
            <a:chExt cx="9123959" cy="3577949"/>
          </a:xfrm>
        </p:grpSpPr>
        <p:sp>
          <p:nvSpPr>
            <p:cNvPr id="2799" name="Волна 2798">
              <a:extLst>
                <a:ext uri="{FF2B5EF4-FFF2-40B4-BE49-F238E27FC236}">
                  <a16:creationId xmlns:a16="http://schemas.microsoft.com/office/drawing/2014/main" xmlns="" id="{12315DA4-B6A4-479B-BE9C-1D0F49D6DE3B}"/>
                </a:ext>
              </a:extLst>
            </p:cNvPr>
            <p:cNvSpPr/>
            <p:nvPr/>
          </p:nvSpPr>
          <p:spPr>
            <a:xfrm flipH="1">
              <a:off x="1612331" y="770229"/>
              <a:ext cx="2087335" cy="2392403"/>
            </a:xfrm>
            <a:prstGeom prst="wave">
              <a:avLst>
                <a:gd name="adj1" fmla="val 3074"/>
                <a:gd name="adj2" fmla="val -10000"/>
              </a:avLst>
            </a:prstGeom>
            <a:gradFill>
              <a:gsLst>
                <a:gs pos="100000">
                  <a:schemeClr val="tx1"/>
                </a:gs>
                <a:gs pos="0">
                  <a:schemeClr val="accent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1"/>
            </a:p>
          </p:txBody>
        </p:sp>
        <p:sp>
          <p:nvSpPr>
            <p:cNvPr id="2796" name="Равнобедренный треугольник 2795">
              <a:extLst>
                <a:ext uri="{FF2B5EF4-FFF2-40B4-BE49-F238E27FC236}">
                  <a16:creationId xmlns:a16="http://schemas.microsoft.com/office/drawing/2014/main" xmlns="" id="{BE80EF6A-E134-4E58-AFA7-17D7730C0723}"/>
                </a:ext>
              </a:extLst>
            </p:cNvPr>
            <p:cNvSpPr/>
            <p:nvPr/>
          </p:nvSpPr>
          <p:spPr>
            <a:xfrm rot="16200000" flipH="1">
              <a:off x="2775467" y="2146146"/>
              <a:ext cx="550954" cy="1333019"/>
            </a:xfrm>
            <a:prstGeom prst="triangle">
              <a:avLst>
                <a:gd name="adj" fmla="val 0"/>
              </a:avLst>
            </a:prstGeom>
            <a:gradFill>
              <a:gsLst>
                <a:gs pos="100000">
                  <a:schemeClr val="tx1"/>
                </a:gs>
                <a:gs pos="0">
                  <a:schemeClr val="accent4">
                    <a:lumMod val="7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1"/>
            </a:p>
          </p:txBody>
        </p:sp>
        <p:sp>
          <p:nvSpPr>
            <p:cNvPr id="2795" name="Прямоугольник 2794">
              <a:extLst>
                <a:ext uri="{FF2B5EF4-FFF2-40B4-BE49-F238E27FC236}">
                  <a16:creationId xmlns:a16="http://schemas.microsoft.com/office/drawing/2014/main" xmlns="" id="{09DF3989-E079-4179-894E-CDC52D65B594}"/>
                </a:ext>
              </a:extLst>
            </p:cNvPr>
            <p:cNvSpPr/>
            <p:nvPr/>
          </p:nvSpPr>
          <p:spPr>
            <a:xfrm>
              <a:off x="2456383" y="1753783"/>
              <a:ext cx="7577529" cy="218304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88900" dir="6000000" algn="ctr" rotWithShape="0">
                <a:srgbClr val="000000">
                  <a:alpha val="0"/>
                </a:srgbClr>
              </a:outerShdw>
              <a:softEdge rad="889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1"/>
            </a:p>
          </p:txBody>
        </p:sp>
        <p:sp>
          <p:nvSpPr>
            <p:cNvPr id="2793" name="Волна 2792">
              <a:extLst>
                <a:ext uri="{FF2B5EF4-FFF2-40B4-BE49-F238E27FC236}">
                  <a16:creationId xmlns:a16="http://schemas.microsoft.com/office/drawing/2014/main" xmlns="" id="{0FCE735F-D719-4D13-97EC-F9CB9B01149F}"/>
                </a:ext>
              </a:extLst>
            </p:cNvPr>
            <p:cNvSpPr/>
            <p:nvPr/>
          </p:nvSpPr>
          <p:spPr>
            <a:xfrm>
              <a:off x="8648955" y="770229"/>
              <a:ext cx="2087335" cy="2392403"/>
            </a:xfrm>
            <a:prstGeom prst="wave">
              <a:avLst>
                <a:gd name="adj1" fmla="val 3074"/>
                <a:gd name="adj2" fmla="val -10000"/>
              </a:avLst>
            </a:prstGeom>
            <a:gradFill>
              <a:gsLst>
                <a:gs pos="100000">
                  <a:schemeClr val="tx1"/>
                </a:gs>
                <a:gs pos="0">
                  <a:schemeClr val="accent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1"/>
            </a:p>
          </p:txBody>
        </p:sp>
        <p:sp>
          <p:nvSpPr>
            <p:cNvPr id="31" name="Равнобедренный треугольник 30">
              <a:extLst>
                <a:ext uri="{FF2B5EF4-FFF2-40B4-BE49-F238E27FC236}">
                  <a16:creationId xmlns:a16="http://schemas.microsoft.com/office/drawing/2014/main" xmlns="" id="{C0D27D2F-4B4D-4529-93FD-89EF640D8366}"/>
                </a:ext>
              </a:extLst>
            </p:cNvPr>
            <p:cNvSpPr/>
            <p:nvPr/>
          </p:nvSpPr>
          <p:spPr>
            <a:xfrm rot="5400000">
              <a:off x="9039988" y="2146146"/>
              <a:ext cx="550954" cy="1333019"/>
            </a:xfrm>
            <a:prstGeom prst="triangle">
              <a:avLst>
                <a:gd name="adj" fmla="val 0"/>
              </a:avLst>
            </a:prstGeom>
            <a:gradFill>
              <a:gsLst>
                <a:gs pos="100000">
                  <a:schemeClr val="tx1"/>
                </a:gs>
                <a:gs pos="0">
                  <a:schemeClr val="accent1">
                    <a:lumMod val="7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1"/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xmlns="" id="{35E38460-690B-498E-BCAE-A4A9DBDD691C}"/>
                </a:ext>
              </a:extLst>
            </p:cNvPr>
            <p:cNvSpPr/>
            <p:nvPr/>
          </p:nvSpPr>
          <p:spPr>
            <a:xfrm>
              <a:off x="2384435" y="358878"/>
              <a:ext cx="7577528" cy="2183044"/>
            </a:xfrm>
            <a:prstGeom prst="rect">
              <a:avLst/>
            </a:prstGeom>
            <a:gradFill>
              <a:gsLst>
                <a:gs pos="100000">
                  <a:schemeClr val="accent2">
                    <a:lumMod val="50000"/>
                  </a:schemeClr>
                </a:gs>
                <a:gs pos="0">
                  <a:schemeClr val="accent2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1"/>
            </a:p>
          </p:txBody>
        </p:sp>
      </p:grpSp>
      <p:sp>
        <p:nvSpPr>
          <p:cNvPr id="1487" name="Надпись 1486">
            <a:extLst>
              <a:ext uri="{FF2B5EF4-FFF2-40B4-BE49-F238E27FC236}">
                <a16:creationId xmlns:a16="http://schemas.microsoft.com/office/drawing/2014/main" xmlns="" id="{49642D53-480D-46D9-85DC-3391E2F8877A}"/>
              </a:ext>
            </a:extLst>
          </p:cNvPr>
          <p:cNvSpPr txBox="1"/>
          <p:nvPr/>
        </p:nvSpPr>
        <p:spPr>
          <a:xfrm>
            <a:off x="3870084" y="389905"/>
            <a:ext cx="5054540" cy="169815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rtl="0"/>
            <a:r>
              <a:rPr lang="ru-RU" sz="5400" b="1" spc="-150" noProof="1" smtClean="0">
                <a:solidFill>
                  <a:schemeClr val="bg1"/>
                </a:solidFill>
                <a:latin typeface="Times New Roman" panose="02020603050405020304" pitchFamily="18" charset="0"/>
              </a:rPr>
              <a:t>Профилактика ВИЧ-инфекции</a:t>
            </a:r>
            <a:endParaRPr lang="ru-RU" sz="5400" b="1" spc="-150" noProof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Заголовок 14" hidden="1">
            <a:extLst>
              <a:ext uri="{FF2B5EF4-FFF2-40B4-BE49-F238E27FC236}">
                <a16:creationId xmlns:a16="http://schemas.microsoft.com/office/drawing/2014/main" xmlns="" id="{7DC4E174-7A30-4C69-B4A3-330A11266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Инфографика</a:t>
            </a:r>
            <a:endParaRPr lang="ru-RU" dirty="0"/>
          </a:p>
        </p:txBody>
      </p:sp>
      <p:sp>
        <p:nvSpPr>
          <p:cNvPr id="17" name="Выноска-облако 16"/>
          <p:cNvSpPr/>
          <p:nvPr/>
        </p:nvSpPr>
        <p:spPr>
          <a:xfrm rot="206897">
            <a:off x="1126940" y="2403991"/>
            <a:ext cx="6978739" cy="3443838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b="1" dirty="0">
              <a:latin typeface="+mj-lt"/>
            </a:endParaRPr>
          </a:p>
        </p:txBody>
      </p:sp>
      <p:pic>
        <p:nvPicPr>
          <p:cNvPr id="1034" name="Picture 10" descr="Free Doctors 1206141 PNG with Transparent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88" y="5972323"/>
            <a:ext cx="3198171" cy="304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348536" y="2616119"/>
            <a:ext cx="52904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</a:rPr>
              <a:t>ВИЧ – инфекция </a:t>
            </a:r>
            <a:r>
              <a:rPr lang="ru-RU" sz="2000" dirty="0"/>
              <a:t>– медленно прогрессирующее инфекционное заболевание, </a:t>
            </a:r>
            <a:r>
              <a:rPr lang="ru-RU" sz="2000" dirty="0" smtClean="0"/>
              <a:t>характеризующийся </a:t>
            </a:r>
            <a:r>
              <a:rPr lang="ru-RU" sz="2000" dirty="0"/>
              <a:t>поражением иммунной и нервной систем, с последующим развитием на этом фоне </a:t>
            </a:r>
            <a:r>
              <a:rPr lang="ru-RU" sz="2000" dirty="0" smtClean="0"/>
              <a:t>сопутствующих </a:t>
            </a:r>
            <a:r>
              <a:rPr lang="ru-RU" sz="2000" dirty="0"/>
              <a:t>инфекций, новообразований, приводящих инфицированного ВИЧ к летальному исходу.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259286" y="5148943"/>
            <a:ext cx="5606143" cy="3635828"/>
          </a:xfrm>
          <a:prstGeom prst="roundRect">
            <a:avLst/>
          </a:prstGeom>
          <a:gradFill>
            <a:gsLst>
              <a:gs pos="18000">
                <a:schemeClr val="accent2"/>
              </a:gs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b="1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87385" y="5233646"/>
            <a:ext cx="49421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</a:rPr>
              <a:t>Пути передачи: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Незащищенный сексуальный контакт с человеком, зараженным ВИЧ.</a:t>
            </a:r>
          </a:p>
          <a:p>
            <a:pPr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</a:rPr>
              <a:t>Через кровь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— при совместном употреблении наркотиков, общем использовании нестерильных медицинских инструментов.</a:t>
            </a:r>
          </a:p>
          <a:p>
            <a:pPr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От матери к ребенку, если у матери ВИЧ, и на протяжении беременности она не наблюдается у врача, не принимает прописанные препараты, кормит ребенка грудью.</a:t>
            </a:r>
            <a:endParaRPr lang="ru-RU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568" name="Графический объект 3567" descr="Значок">
            <a:extLst>
              <a:ext uri="{FF2B5EF4-FFF2-40B4-BE49-F238E27FC236}">
                <a16:creationId xmlns:a16="http://schemas.microsoft.com/office/drawing/2014/main" xmlns="" id="{1849D5E0-1A2D-410E-9075-684899BB6E9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177930" y="7573459"/>
            <a:ext cx="503138" cy="503138"/>
          </a:xfrm>
          <a:prstGeom prst="rect">
            <a:avLst/>
          </a:prstGeom>
        </p:spPr>
      </p:pic>
      <p:sp>
        <p:nvSpPr>
          <p:cNvPr id="27" name="Сердце 26"/>
          <p:cNvSpPr/>
          <p:nvPr/>
        </p:nvSpPr>
        <p:spPr>
          <a:xfrm>
            <a:off x="11216378" y="5682187"/>
            <a:ext cx="426241" cy="344628"/>
          </a:xfrm>
          <a:prstGeom prst="hear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b="1" dirty="0">
              <a:latin typeface="+mj-lt"/>
            </a:endParaRPr>
          </a:p>
        </p:txBody>
      </p:sp>
      <p:pic>
        <p:nvPicPr>
          <p:cNvPr id="1036" name="Picture 12" descr="Капля контурный рисунок (65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6047" y="6475356"/>
            <a:ext cx="491935" cy="683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47894" y="9222829"/>
            <a:ext cx="3368785" cy="5053178"/>
          </a:xfrm>
          <a:prstGeom prst="rect">
            <a:avLst/>
          </a:prstGeom>
        </p:spPr>
      </p:pic>
      <p:pic>
        <p:nvPicPr>
          <p:cNvPr id="1040" name="Picture 16" descr="Красная лента png - картинки и иконки без фона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679" y="6097497"/>
            <a:ext cx="1838325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3674892" y="9064826"/>
            <a:ext cx="7967727" cy="56630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Профилактика инфицирования состоит в соблюдении несложных, но очень важных </a:t>
            </a:r>
            <a:r>
              <a:rPr lang="ru-RU" dirty="0" smtClean="0"/>
              <a:t>правил: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избегайте случайных половых партнеров. Это самое главное! При любых сексуальных контактах всегда используйте презерватив.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откажитесь от приема наркотиков. Под их воздействием человек теряет контроль, а это обычная ситуация для использования одного шприца среди целой группы наркоманов, где вполне может оказаться ВИЧ-положительный.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чтобы предотвратить передачу инфекции от матери к ребенку, следует соблюдать предписания лечащего врача. Они входят в план подготовки ВИЧ-инфицированной беременной к родам и последующему уходу за младенцем. В частности, нужно отказаться от грудного вскармливания.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периодически проходите обследование на предмет наличия ВИЧ. Если же инфекция обнаружена, сразу же приступайте к своевременному, адекватному лечению, назначенному врачом.</a:t>
            </a:r>
            <a:r>
              <a:rPr lang="ru-RU" sz="20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7009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137">
      <a:dk1>
        <a:sysClr val="windowText" lastClr="000000"/>
      </a:dk1>
      <a:lt1>
        <a:sysClr val="window" lastClr="FFFFFF"/>
      </a:lt1>
      <a:dk2>
        <a:srgbClr val="3F3F3F"/>
      </a:dk2>
      <a:lt2>
        <a:srgbClr val="D8D8D8"/>
      </a:lt2>
      <a:accent1>
        <a:srgbClr val="FFC000"/>
      </a:accent1>
      <a:accent2>
        <a:srgbClr val="2946D7"/>
      </a:accent2>
      <a:accent3>
        <a:srgbClr val="4472C4"/>
      </a:accent3>
      <a:accent4>
        <a:srgbClr val="FFC000"/>
      </a:accent4>
      <a:accent5>
        <a:srgbClr val="39DFC3"/>
      </a:accent5>
      <a:accent6>
        <a:srgbClr val="953CA4"/>
      </a:accent6>
      <a:hlink>
        <a:srgbClr val="2946D7"/>
      </a:hlink>
      <a:folHlink>
        <a:srgbClr val="2946D7"/>
      </a:folHlink>
    </a:clrScheme>
    <a:fontScheme name="Custom 156">
      <a:majorFont>
        <a:latin typeface="Rockwel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18000">
              <a:schemeClr val="accent2"/>
            </a:gs>
            <a:gs pos="0">
              <a:schemeClr val="accent2">
                <a:lumMod val="50000"/>
              </a:schemeClr>
            </a:gs>
            <a:gs pos="100000">
              <a:schemeClr val="accent2">
                <a:lumMod val="75000"/>
              </a:schemeClr>
            </a:gs>
          </a:gsLst>
          <a:lin ang="0" scaled="0"/>
        </a:gradFill>
        <a:ln>
          <a:noFill/>
        </a:ln>
      </a:spPr>
      <a:bodyPr lIns="0" tIns="0" rIns="0" bIns="0" rtlCol="0" anchor="ctr"/>
      <a:lstStyle>
        <a:defPPr algn="ctr">
          <a:defRPr b="1" dirty="0"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_30677687_TF88960334" id="{C50A9F00-6B92-4771-80E6-3736399129C0}" vid="{47A4D8B0-7DE2-4EFF-954D-8FD18C3618CB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1144874-622C-4602-9624-F517964F51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07B7BB-34D9-47F6-9DC2-3DCCD21BB3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5ECAEC-188B-484A-B774-3543513F3793}">
  <ds:schemaRefs>
    <ds:schemaRef ds:uri="http://purl.org/dc/terms/"/>
    <ds:schemaRef ds:uri="fb0879af-3eba-417a-a55a-ffe6dcd6ca77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6dc4bcd6-49db-4c07-9060-8acfc67cef9f"/>
    <ds:schemaRef ds:uri="http://schemas.microsoft.com/sharepoint/v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Плакат с инфографикой о населении</Template>
  <TotalTime>0</TotalTime>
  <Words>105</Words>
  <Application>Microsoft Office PowerPoint</Application>
  <PresentationFormat>Произвольный</PresentationFormat>
  <Paragraphs>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Инфографика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2022-07-07T15:42:35Z</dcterms:created>
  <dcterms:modified xsi:type="dcterms:W3CDTF">2022-08-17T06:38:40Z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